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AC Compacta" charset="1" panose="00000000000000000000"/>
      <p:regular r:id="rId33"/>
    </p:embeddedFont>
    <p:embeddedFont>
      <p:font typeface="TT Mussels" charset="1" panose="02000506030000020004"/>
      <p:regular r:id="rId34"/>
    </p:embeddedFont>
    <p:embeddedFont>
      <p:font typeface="TT Mussels Bold" charset="1" panose="020008030300000200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8.jpe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9.png" Type="http://schemas.openxmlformats.org/officeDocument/2006/relationships/image"/><Relationship Id="rId4" Target="../media/image1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8437" t="-47687" r="-102524" b="-102185"/>
            </a:stretch>
          </a:blipFill>
        </p:spPr>
      </p:sp>
      <p:sp>
        <p:nvSpPr>
          <p:cNvPr name="Freeform 3" id="3"/>
          <p:cNvSpPr/>
          <p:nvPr/>
        </p:nvSpPr>
        <p:spPr>
          <a:xfrm flipH="false" flipV="false" rot="0">
            <a:off x="11038891" y="8014984"/>
            <a:ext cx="4514127" cy="1909455"/>
          </a:xfrm>
          <a:custGeom>
            <a:avLst/>
            <a:gdLst/>
            <a:ahLst/>
            <a:cxnLst/>
            <a:rect r="r" b="b" t="t" l="l"/>
            <a:pathLst>
              <a:path h="1909455" w="4514127">
                <a:moveTo>
                  <a:pt x="0" y="0"/>
                </a:moveTo>
                <a:lnTo>
                  <a:pt x="4514128" y="0"/>
                </a:lnTo>
                <a:lnTo>
                  <a:pt x="4514128" y="1909455"/>
                </a:lnTo>
                <a:lnTo>
                  <a:pt x="0" y="1909455"/>
                </a:lnTo>
                <a:lnTo>
                  <a:pt x="0" y="0"/>
                </a:lnTo>
                <a:close/>
              </a:path>
            </a:pathLst>
          </a:custGeom>
          <a:blipFill>
            <a:blip r:embed="rId3"/>
            <a:stretch>
              <a:fillRect l="0" t="-2453" r="0" b="-2453"/>
            </a:stretch>
          </a:blipFill>
        </p:spPr>
      </p:sp>
      <p:sp>
        <p:nvSpPr>
          <p:cNvPr name="TextBox 4" id="4"/>
          <p:cNvSpPr txBox="true"/>
          <p:nvPr/>
        </p:nvSpPr>
        <p:spPr>
          <a:xfrm rot="0">
            <a:off x="9371116" y="2471028"/>
            <a:ext cx="6496106" cy="1885861"/>
          </a:xfrm>
          <a:prstGeom prst="rect">
            <a:avLst/>
          </a:prstGeom>
        </p:spPr>
        <p:txBody>
          <a:bodyPr anchor="t" rtlCol="false" tIns="0" lIns="0" bIns="0" rIns="0">
            <a:spAutoFit/>
          </a:bodyPr>
          <a:lstStyle/>
          <a:p>
            <a:pPr algn="ctr" marL="0" indent="0" lvl="0">
              <a:lnSpc>
                <a:spcPts val="13802"/>
              </a:lnSpc>
            </a:pPr>
            <a:r>
              <a:rPr lang="en-US" sz="15002" spc="-315">
                <a:solidFill>
                  <a:srgbClr val="FF4444"/>
                </a:solidFill>
                <a:latin typeface="AC Compacta"/>
                <a:ea typeface="AC Compacta"/>
                <a:cs typeface="AC Compacta"/>
                <a:sym typeface="AC Compacta"/>
              </a:rPr>
              <a:t>ENM - 421</a:t>
            </a:r>
          </a:p>
        </p:txBody>
      </p:sp>
      <p:sp>
        <p:nvSpPr>
          <p:cNvPr name="TextBox 5" id="5"/>
          <p:cNvSpPr txBox="true"/>
          <p:nvPr/>
        </p:nvSpPr>
        <p:spPr>
          <a:xfrm rot="0">
            <a:off x="5175040" y="4357581"/>
            <a:ext cx="14888257" cy="2000462"/>
          </a:xfrm>
          <a:prstGeom prst="rect">
            <a:avLst/>
          </a:prstGeom>
        </p:spPr>
        <p:txBody>
          <a:bodyPr anchor="t" rtlCol="false" tIns="0" lIns="0" bIns="0" rIns="0">
            <a:spAutoFit/>
          </a:bodyPr>
          <a:lstStyle/>
          <a:p>
            <a:pPr algn="ctr" marL="0" indent="0" lvl="0">
              <a:lnSpc>
                <a:spcPts val="14666"/>
              </a:lnSpc>
            </a:pPr>
            <a:r>
              <a:rPr lang="en-US" sz="15941" spc="-334">
                <a:solidFill>
                  <a:srgbClr val="FF4444"/>
                </a:solidFill>
                <a:latin typeface="AC Compacta"/>
                <a:ea typeface="AC Compacta"/>
                <a:cs typeface="AC Compacta"/>
                <a:sym typeface="AC Compacta"/>
              </a:rPr>
              <a:t>VERI BILIMINE GIRIS</a:t>
            </a:r>
          </a:p>
        </p:txBody>
      </p:sp>
      <p:sp>
        <p:nvSpPr>
          <p:cNvPr name="TextBox 6" id="6"/>
          <p:cNvSpPr txBox="true"/>
          <p:nvPr/>
        </p:nvSpPr>
        <p:spPr>
          <a:xfrm rot="0">
            <a:off x="8912023" y="1057275"/>
            <a:ext cx="7414292" cy="382905"/>
          </a:xfrm>
          <a:prstGeom prst="rect">
            <a:avLst/>
          </a:prstGeom>
        </p:spPr>
        <p:txBody>
          <a:bodyPr anchor="t" rtlCol="false" tIns="0" lIns="0" bIns="0" rIns="0">
            <a:spAutoFit/>
          </a:bodyPr>
          <a:lstStyle/>
          <a:p>
            <a:pPr algn="ctr" marL="0" indent="0" lvl="0">
              <a:lnSpc>
                <a:spcPts val="2700"/>
              </a:lnSpc>
              <a:spcBef>
                <a:spcPct val="0"/>
              </a:spcBef>
            </a:pPr>
            <a:r>
              <a:rPr lang="en-US" sz="2700" spc="27">
                <a:solidFill>
                  <a:srgbClr val="FFFFFF">
                    <a:alpha val="81961"/>
                  </a:srgbClr>
                </a:solidFill>
                <a:latin typeface="TT Mussels"/>
                <a:ea typeface="TT Mussels"/>
                <a:cs typeface="TT Mussels"/>
                <a:sym typeface="TT Mussels"/>
              </a:rPr>
              <a:t>HASAN CAN TAHIROĞLU - RAMAZAN OZĞAR</a:t>
            </a:r>
          </a:p>
        </p:txBody>
      </p:sp>
      <p:sp>
        <p:nvSpPr>
          <p:cNvPr name="TextBox 7" id="7"/>
          <p:cNvSpPr txBox="true"/>
          <p:nvPr/>
        </p:nvSpPr>
        <p:spPr>
          <a:xfrm rot="0">
            <a:off x="10208137" y="6529695"/>
            <a:ext cx="6175637" cy="1657350"/>
          </a:xfrm>
          <a:prstGeom prst="rect">
            <a:avLst/>
          </a:prstGeom>
        </p:spPr>
        <p:txBody>
          <a:bodyPr anchor="t" rtlCol="false" tIns="0" lIns="0" bIns="0" rIns="0">
            <a:spAutoFit/>
          </a:bodyPr>
          <a:lstStyle/>
          <a:p>
            <a:pPr algn="ctr">
              <a:lnSpc>
                <a:spcPts val="3240"/>
              </a:lnSpc>
            </a:pPr>
            <a:r>
              <a:rPr lang="en-US" sz="2700" spc="27">
                <a:solidFill>
                  <a:srgbClr val="FFFFFF">
                    <a:alpha val="81961"/>
                  </a:srgbClr>
                </a:solidFill>
                <a:latin typeface="TT Mussels"/>
                <a:ea typeface="TT Mussels"/>
                <a:cs typeface="TT Mussels"/>
                <a:sym typeface="TT Mussels"/>
              </a:rPr>
              <a:t>FILM TÜRÜ, SÜRESI, YILI VE IMDB PUANI GIBI DEĞIŞKENLER ARASINDA ILIŞKI OLUP OLMADIĞINI INCELEMEK</a:t>
            </a:r>
          </a:p>
          <a:p>
            <a:pPr algn="ctr" marL="0" indent="0" lvl="0">
              <a:lnSpc>
                <a:spcPts val="324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sp>
        <p:nvSpPr>
          <p:cNvPr name="Freeform 3" id="3"/>
          <p:cNvSpPr/>
          <p:nvPr/>
        </p:nvSpPr>
        <p:spPr>
          <a:xfrm flipH="false" flipV="false" rot="0">
            <a:off x="7473263" y="342023"/>
            <a:ext cx="10050003" cy="3412813"/>
          </a:xfrm>
          <a:custGeom>
            <a:avLst/>
            <a:gdLst/>
            <a:ahLst/>
            <a:cxnLst/>
            <a:rect r="r" b="b" t="t" l="l"/>
            <a:pathLst>
              <a:path h="3412813" w="10050003">
                <a:moveTo>
                  <a:pt x="0" y="0"/>
                </a:moveTo>
                <a:lnTo>
                  <a:pt x="10050002" y="0"/>
                </a:lnTo>
                <a:lnTo>
                  <a:pt x="10050002" y="3412812"/>
                </a:lnTo>
                <a:lnTo>
                  <a:pt x="0" y="3412812"/>
                </a:lnTo>
                <a:lnTo>
                  <a:pt x="0" y="0"/>
                </a:lnTo>
                <a:close/>
              </a:path>
            </a:pathLst>
          </a:custGeom>
          <a:blipFill>
            <a:blip r:embed="rId3"/>
            <a:stretch>
              <a:fillRect l="0" t="0" r="0" b="-1595"/>
            </a:stretch>
          </a:blipFill>
        </p:spPr>
      </p:sp>
      <p:sp>
        <p:nvSpPr>
          <p:cNvPr name="Freeform 4" id="4"/>
          <p:cNvSpPr/>
          <p:nvPr/>
        </p:nvSpPr>
        <p:spPr>
          <a:xfrm flipH="false" flipV="false" rot="0">
            <a:off x="10897788" y="5311478"/>
            <a:ext cx="7092263" cy="3526713"/>
          </a:xfrm>
          <a:custGeom>
            <a:avLst/>
            <a:gdLst/>
            <a:ahLst/>
            <a:cxnLst/>
            <a:rect r="r" b="b" t="t" l="l"/>
            <a:pathLst>
              <a:path h="3526713" w="7092263">
                <a:moveTo>
                  <a:pt x="0" y="0"/>
                </a:moveTo>
                <a:lnTo>
                  <a:pt x="7092263" y="0"/>
                </a:lnTo>
                <a:lnTo>
                  <a:pt x="7092263" y="3526713"/>
                </a:lnTo>
                <a:lnTo>
                  <a:pt x="0" y="3526713"/>
                </a:lnTo>
                <a:lnTo>
                  <a:pt x="0" y="0"/>
                </a:lnTo>
                <a:close/>
              </a:path>
            </a:pathLst>
          </a:custGeom>
          <a:blipFill>
            <a:blip r:embed="rId4"/>
            <a:stretch>
              <a:fillRect l="0" t="0" r="-711" b="0"/>
            </a:stretch>
          </a:blipFill>
        </p:spPr>
      </p:sp>
      <p:sp>
        <p:nvSpPr>
          <p:cNvPr name="TextBox 5" id="5"/>
          <p:cNvSpPr txBox="true"/>
          <p:nvPr/>
        </p:nvSpPr>
        <p:spPr>
          <a:xfrm rot="0">
            <a:off x="818904" y="962025"/>
            <a:ext cx="5731624" cy="1903095"/>
          </a:xfrm>
          <a:prstGeom prst="rect">
            <a:avLst/>
          </a:prstGeom>
        </p:spPr>
        <p:txBody>
          <a:bodyPr anchor="t" rtlCol="false" tIns="0" lIns="0" bIns="0" rIns="0">
            <a:spAutoFit/>
          </a:bodyPr>
          <a:lstStyle/>
          <a:p>
            <a:pPr algn="l">
              <a:lnSpc>
                <a:spcPts val="3779"/>
              </a:lnSpc>
              <a:spcBef>
                <a:spcPct val="0"/>
              </a:spcBef>
            </a:pPr>
            <a:r>
              <a:rPr lang="en-US" b="true" sz="2699" spc="-56">
                <a:solidFill>
                  <a:srgbClr val="FF4444"/>
                </a:solidFill>
                <a:latin typeface="TT Mussels Bold"/>
                <a:ea typeface="TT Mussels Bold"/>
                <a:cs typeface="TT Mussels Bold"/>
                <a:sym typeface="TT Mussels Bold"/>
              </a:rPr>
              <a:t>BU PROJEDE KULLANILAN MAKINE ÖĞRENMESI ALGORITMASI: DOĞRUSAL REGRESYON (LINEAR REGRESSION) MODELIDIR.</a:t>
            </a:r>
          </a:p>
        </p:txBody>
      </p:sp>
      <p:sp>
        <p:nvSpPr>
          <p:cNvPr name="TextBox 6" id="6"/>
          <p:cNvSpPr txBox="true"/>
          <p:nvPr/>
        </p:nvSpPr>
        <p:spPr>
          <a:xfrm rot="0">
            <a:off x="406746" y="4693798"/>
            <a:ext cx="10491042" cy="5156983"/>
          </a:xfrm>
          <a:prstGeom prst="rect">
            <a:avLst/>
          </a:prstGeom>
        </p:spPr>
        <p:txBody>
          <a:bodyPr anchor="t" rtlCol="false" tIns="0" lIns="0" bIns="0" rIns="0">
            <a:spAutoFit/>
          </a:bodyPr>
          <a:lstStyle/>
          <a:p>
            <a:pPr algn="l">
              <a:lnSpc>
                <a:spcPts val="3733"/>
              </a:lnSpc>
              <a:spcBef>
                <a:spcPct val="0"/>
              </a:spcBef>
            </a:pPr>
            <a:r>
              <a:rPr lang="en-US" sz="2666">
                <a:solidFill>
                  <a:srgbClr val="FFFFFF"/>
                </a:solidFill>
                <a:latin typeface="TT Mussels"/>
                <a:ea typeface="TT Mussels"/>
                <a:cs typeface="TT Mussels"/>
                <a:sym typeface="TT Mussels"/>
              </a:rPr>
              <a:t>Kısaca Line</a:t>
            </a:r>
            <a:r>
              <a:rPr lang="en-US" sz="2666">
                <a:solidFill>
                  <a:srgbClr val="FFFFFF"/>
                </a:solidFill>
                <a:latin typeface="TT Mussels"/>
                <a:ea typeface="TT Mussels"/>
                <a:cs typeface="TT Mussels"/>
                <a:sym typeface="TT Mussels"/>
              </a:rPr>
              <a:t>ar Regression (Doğrusal Regresyon) nedir?</a:t>
            </a:r>
          </a:p>
          <a:p>
            <a:pPr algn="l" marL="575768" indent="-287884" lvl="1">
              <a:lnSpc>
                <a:spcPts val="3733"/>
              </a:lnSpc>
              <a:spcBef>
                <a:spcPct val="0"/>
              </a:spcBef>
              <a:buFont typeface="Arial"/>
              <a:buChar char="•"/>
            </a:pPr>
            <a:r>
              <a:rPr lang="en-US" sz="2666">
                <a:solidFill>
                  <a:srgbClr val="FFFFFF"/>
                </a:solidFill>
                <a:latin typeface="TT Mussels"/>
                <a:ea typeface="TT Mussels"/>
                <a:cs typeface="TT Mussels"/>
                <a:sym typeface="TT Mussels"/>
              </a:rPr>
              <a:t>Doğrusal regresyon, bağımlı değişken (bu projede IMDb puanı) ile bir veya daha fazla bağımsız değişken (örneğin: film süresi, yapım yılı, tür, yönetmen gibi) arasındaki doğrusal ilişkiyi modellemek için kullanılan temel bir makine öğrenmesi algoritmasıdır.</a:t>
            </a:r>
          </a:p>
          <a:p>
            <a:pPr algn="l" marL="575768" indent="-287884" lvl="1">
              <a:lnSpc>
                <a:spcPts val="3733"/>
              </a:lnSpc>
              <a:spcBef>
                <a:spcPct val="0"/>
              </a:spcBef>
              <a:buFont typeface="Arial"/>
              <a:buChar char="•"/>
            </a:pPr>
            <a:r>
              <a:rPr lang="en-US" sz="2666">
                <a:solidFill>
                  <a:srgbClr val="FFFFFF"/>
                </a:solidFill>
                <a:latin typeface="TT Mussels"/>
                <a:ea typeface="TT Mussels"/>
                <a:cs typeface="TT Mussels"/>
                <a:sym typeface="TT Mussels"/>
              </a:rPr>
              <a:t>Amaç, bağımsız değişkenler kullanılarak hedef değişkenin tahmin edilmesidir.</a:t>
            </a:r>
          </a:p>
          <a:p>
            <a:pPr algn="l" marL="575768" indent="-287884" lvl="1">
              <a:lnSpc>
                <a:spcPts val="3733"/>
              </a:lnSpc>
              <a:spcBef>
                <a:spcPct val="0"/>
              </a:spcBef>
              <a:buFont typeface="Arial"/>
              <a:buChar char="•"/>
            </a:pPr>
            <a:r>
              <a:rPr lang="en-US" sz="2666">
                <a:solidFill>
                  <a:srgbClr val="FFFFFF"/>
                </a:solidFill>
                <a:latin typeface="TT Mussels"/>
                <a:ea typeface="TT Mussels"/>
                <a:cs typeface="TT Mussels"/>
                <a:sym typeface="TT Mussels"/>
              </a:rPr>
              <a:t>Model şu şekilde ifade edilir:</a:t>
            </a:r>
          </a:p>
          <a:p>
            <a:pPr algn="l">
              <a:lnSpc>
                <a:spcPts val="3733"/>
              </a:lnSpc>
              <a:spcBef>
                <a:spcPct val="0"/>
              </a:spcBef>
            </a:pPr>
            <a:r>
              <a:rPr lang="en-US" sz="2666">
                <a:solidFill>
                  <a:srgbClr val="FFFFFF"/>
                </a:solidFill>
                <a:latin typeface="TT Mussels"/>
                <a:ea typeface="TT Mussels"/>
                <a:cs typeface="TT Mussels"/>
                <a:sym typeface="TT Mussels"/>
              </a:rPr>
              <a:t>Y = β₀ + β₁X₁ + β₂X₂ + ... + βₙXₙ + ε</a:t>
            </a:r>
          </a:p>
          <a:p>
            <a:pPr algn="l">
              <a:lnSpc>
                <a:spcPts val="3733"/>
              </a:lnSpc>
              <a:spcBef>
                <a:spcPct val="0"/>
              </a:spcBef>
            </a:pPr>
            <a:r>
              <a:rPr lang="en-US" sz="2666">
                <a:solidFill>
                  <a:srgbClr val="FFFFFF"/>
                </a:solidFill>
                <a:latin typeface="TT Mussels"/>
                <a:ea typeface="TT Mussels"/>
                <a:cs typeface="TT Mussels"/>
                <a:sym typeface="TT Mussels"/>
              </a:rPr>
              <a:t> Burada Y = IMDb puanı, X’ler = tür, yönetmen, yıl, süre gibi değişkenlerdir.</a:t>
            </a:r>
          </a:p>
          <a:p>
            <a:pPr algn="just">
              <a:lnSpc>
                <a:spcPts val="3733"/>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sp>
        <p:nvSpPr>
          <p:cNvPr name="TextBox 3" id="3"/>
          <p:cNvSpPr txBox="true"/>
          <p:nvPr/>
        </p:nvSpPr>
        <p:spPr>
          <a:xfrm rot="0">
            <a:off x="668293" y="2450713"/>
            <a:ext cx="16951415" cy="4864976"/>
          </a:xfrm>
          <a:prstGeom prst="rect">
            <a:avLst/>
          </a:prstGeom>
        </p:spPr>
        <p:txBody>
          <a:bodyPr anchor="t" rtlCol="false" tIns="0" lIns="0" bIns="0" rIns="0">
            <a:spAutoFit/>
          </a:bodyPr>
          <a:lstStyle/>
          <a:p>
            <a:pPr algn="ctr">
              <a:lnSpc>
                <a:spcPts val="6485"/>
              </a:lnSpc>
              <a:spcBef>
                <a:spcPct val="0"/>
              </a:spcBef>
            </a:pPr>
            <a:r>
              <a:rPr lang="en-US" sz="4632">
                <a:solidFill>
                  <a:srgbClr val="FFFFFF"/>
                </a:solidFill>
                <a:latin typeface="TT Mussels"/>
                <a:ea typeface="TT Mussels"/>
                <a:cs typeface="TT Mussels"/>
                <a:sym typeface="TT Mussels"/>
              </a:rPr>
              <a:t>Bu projede uygulanan işlem adımları:</a:t>
            </a:r>
          </a:p>
          <a:p>
            <a:pPr algn="ctr">
              <a:lnSpc>
                <a:spcPts val="6485"/>
              </a:lnSpc>
              <a:spcBef>
                <a:spcPct val="0"/>
              </a:spcBef>
            </a:pPr>
            <a:r>
              <a:rPr lang="en-US" sz="4632">
                <a:solidFill>
                  <a:srgbClr val="FFFFFF"/>
                </a:solidFill>
                <a:latin typeface="TT Mussels"/>
                <a:ea typeface="TT Mussels"/>
                <a:cs typeface="TT Mussels"/>
                <a:sym typeface="TT Mussels"/>
              </a:rPr>
              <a:t>Kategorik değişkenler (tür, yönetmen) LabelEncoder ile sayısallaştırıldı.</a:t>
            </a:r>
          </a:p>
          <a:p>
            <a:pPr algn="ctr">
              <a:lnSpc>
                <a:spcPts val="6485"/>
              </a:lnSpc>
              <a:spcBef>
                <a:spcPct val="0"/>
              </a:spcBef>
            </a:pPr>
            <a:r>
              <a:rPr lang="en-US" sz="4632">
                <a:solidFill>
                  <a:srgbClr val="FFFFFF"/>
                </a:solidFill>
                <a:latin typeface="TT Mussels"/>
                <a:ea typeface="TT Mussels"/>
                <a:cs typeface="TT Mussels"/>
                <a:sym typeface="TT Mussels"/>
              </a:rPr>
              <a:t>Veriler eğitim ve test olarak ikiye ayrıldı (train_test_split).</a:t>
            </a:r>
          </a:p>
          <a:p>
            <a:pPr algn="ctr">
              <a:lnSpc>
                <a:spcPts val="6485"/>
              </a:lnSpc>
              <a:spcBef>
                <a:spcPct val="0"/>
              </a:spcBef>
            </a:pPr>
            <a:r>
              <a:rPr lang="en-US" sz="4632">
                <a:solidFill>
                  <a:srgbClr val="FFFFFF"/>
                </a:solidFill>
                <a:latin typeface="TT Mussels"/>
                <a:ea typeface="TT Mussels"/>
                <a:cs typeface="TT Mussels"/>
                <a:sym typeface="TT Mussels"/>
              </a:rPr>
              <a:t>Model LinearRegression() sınıfı ile eğitildi.</a:t>
            </a:r>
          </a:p>
          <a:p>
            <a:pPr algn="ctr">
              <a:lnSpc>
                <a:spcPts val="6485"/>
              </a:lnSpc>
              <a:spcBef>
                <a:spcPct val="0"/>
              </a:spcBef>
            </a:pPr>
            <a:r>
              <a:rPr lang="en-US" sz="4632">
                <a:solidFill>
                  <a:srgbClr val="FFFFFF"/>
                </a:solidFill>
                <a:latin typeface="TT Mussels"/>
                <a:ea typeface="TT Mussels"/>
                <a:cs typeface="TT Mussels"/>
                <a:sym typeface="TT Mussels"/>
              </a:rPr>
              <a:t>R² ve RMSE değerleri ile modelin doğruluğu ölçüldü.</a:t>
            </a:r>
          </a:p>
          <a:p>
            <a:pPr algn="ctr">
              <a:lnSpc>
                <a:spcPts val="6485"/>
              </a:lnSpc>
              <a:spcBef>
                <a:spcPct val="0"/>
              </a:spcBef>
            </a:pPr>
            <a:r>
              <a:rPr lang="en-US" sz="4632">
                <a:solidFill>
                  <a:srgbClr val="FFFFFF"/>
                </a:solidFill>
                <a:latin typeface="TT Mussels"/>
                <a:ea typeface="TT Mussels"/>
                <a:cs typeface="TT Mussels"/>
                <a:sym typeface="TT Mussels"/>
              </a:rPr>
              <a:t>Gerçek ve tahmin edilen IMDb puanları karşılaştırıldı.</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27312" y="0"/>
            <a:ext cx="18615312" cy="10577729"/>
            <a:chOff x="0" y="0"/>
            <a:chExt cx="24820415" cy="14103639"/>
          </a:xfrm>
        </p:grpSpPr>
        <p:pic>
          <p:nvPicPr>
            <p:cNvPr name="Picture 3" id="3" descr="a black and white photo of a person holding a crystal ball"/>
            <p:cNvPicPr>
              <a:picLocks noChangeAspect="true"/>
            </p:cNvPicPr>
            <p:nvPr/>
          </p:nvPicPr>
          <p:blipFill>
            <a:blip r:embed="rId2"/>
            <a:srcRect l="0" t="12113" r="0" b="50028"/>
            <a:stretch>
              <a:fillRect/>
            </a:stretch>
          </p:blipFill>
          <p:spPr>
            <a:xfrm flipH="false" flipV="false">
              <a:off x="0" y="0"/>
              <a:ext cx="24820415" cy="14103639"/>
            </a:xfrm>
            <a:prstGeom prst="rect">
              <a:avLst/>
            </a:prstGeom>
          </p:spPr>
        </p:pic>
      </p:grpSp>
      <p:grpSp>
        <p:nvGrpSpPr>
          <p:cNvPr name="Group 4" id="4"/>
          <p:cNvGrpSpPr/>
          <p:nvPr/>
        </p:nvGrpSpPr>
        <p:grpSpPr>
          <a:xfrm rot="0">
            <a:off x="-571500" y="-381000"/>
            <a:ext cx="19431000" cy="4286250"/>
            <a:chOff x="0" y="0"/>
            <a:chExt cx="5117630" cy="1128889"/>
          </a:xfrm>
        </p:grpSpPr>
        <p:sp>
          <p:nvSpPr>
            <p:cNvPr name="Freeform 5" id="5">
              <a:extLst>
                <a:ext uri="{C183D7F6-B498-43B3-948B-1728B52AA6E4}">
                  <adec:decorative xmlns:adec="http://schemas.microsoft.com/office/drawing/2017/decorative" val="1"/>
                </a:ext>
              </a:extLst>
            </p:cNvPr>
            <p:cNvSpPr/>
            <p:nvPr/>
          </p:nvSpPr>
          <p:spPr>
            <a:xfrm flipH="false" flipV="false" rot="0">
              <a:off x="0" y="0"/>
              <a:ext cx="5117629" cy="1128889"/>
            </a:xfrm>
            <a:custGeom>
              <a:avLst/>
              <a:gdLst/>
              <a:ahLst/>
              <a:cxnLst/>
              <a:rect r="r" b="b" t="t" l="l"/>
              <a:pathLst>
                <a:path h="1128889" w="5117629">
                  <a:moveTo>
                    <a:pt x="0" y="0"/>
                  </a:moveTo>
                  <a:lnTo>
                    <a:pt x="5117629" y="0"/>
                  </a:lnTo>
                  <a:lnTo>
                    <a:pt x="5117629" y="1128889"/>
                  </a:lnTo>
                  <a:lnTo>
                    <a:pt x="0" y="1128889"/>
                  </a:lnTo>
                  <a:close/>
                </a:path>
              </a:pathLst>
            </a:custGeom>
            <a:solidFill>
              <a:srgbClr val="000000">
                <a:alpha val="0"/>
              </a:srgbClr>
            </a:solidFill>
          </p:spPr>
        </p:sp>
        <p:sp>
          <p:nvSpPr>
            <p:cNvPr name="TextBox 6" id="6"/>
            <p:cNvSpPr txBox="true"/>
            <p:nvPr/>
          </p:nvSpPr>
          <p:spPr>
            <a:xfrm>
              <a:off x="0" y="-57150"/>
              <a:ext cx="5117630" cy="1186039"/>
            </a:xfrm>
            <a:prstGeom prst="rect">
              <a:avLst/>
            </a:prstGeom>
          </p:spPr>
          <p:txBody>
            <a:bodyPr anchor="ctr" rtlCol="false" tIns="50800" lIns="50800" bIns="50800" rIns="50800"/>
            <a:lstStyle/>
            <a:p>
              <a:pPr algn="ctr">
                <a:lnSpc>
                  <a:spcPts val="3109"/>
                </a:lnSpc>
              </a:pPr>
            </a:p>
          </p:txBody>
        </p:sp>
      </p:grpSp>
      <p:sp>
        <p:nvSpPr>
          <p:cNvPr name="TextBox 7" id="7"/>
          <p:cNvSpPr txBox="true"/>
          <p:nvPr/>
        </p:nvSpPr>
        <p:spPr>
          <a:xfrm rot="0">
            <a:off x="3853670" y="691923"/>
            <a:ext cx="10580661" cy="5350712"/>
          </a:xfrm>
          <a:prstGeom prst="rect">
            <a:avLst/>
          </a:prstGeom>
        </p:spPr>
        <p:txBody>
          <a:bodyPr anchor="t" rtlCol="false" tIns="0" lIns="0" bIns="0" rIns="0">
            <a:spAutoFit/>
          </a:bodyPr>
          <a:lstStyle/>
          <a:p>
            <a:pPr algn="ctr">
              <a:lnSpc>
                <a:spcPts val="13721"/>
              </a:lnSpc>
            </a:pPr>
            <a:r>
              <a:rPr lang="en-US" sz="14915" spc="-313">
                <a:solidFill>
                  <a:srgbClr val="FF4444"/>
                </a:solidFill>
                <a:latin typeface="AC Compacta"/>
                <a:ea typeface="AC Compacta"/>
                <a:cs typeface="AC Compacta"/>
                <a:sym typeface="AC Compacta"/>
              </a:rPr>
              <a:t>SONUCLARIN ANALIZI VE </a:t>
            </a:r>
          </a:p>
          <a:p>
            <a:pPr algn="ctr" marL="0" indent="0" lvl="0">
              <a:lnSpc>
                <a:spcPts val="13721"/>
              </a:lnSpc>
              <a:spcBef>
                <a:spcPct val="0"/>
              </a:spcBef>
            </a:pPr>
            <a:r>
              <a:rPr lang="en-US" sz="14915" spc="-313">
                <a:solidFill>
                  <a:srgbClr val="FF4444"/>
                </a:solidFill>
                <a:latin typeface="AC Compacta"/>
                <a:ea typeface="AC Compacta"/>
                <a:cs typeface="AC Compacta"/>
                <a:sym typeface="AC Compacta"/>
              </a:rPr>
              <a:t>YORUMLAMA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sp>
        <p:nvSpPr>
          <p:cNvPr name="Freeform 3" id="3"/>
          <p:cNvSpPr/>
          <p:nvPr/>
        </p:nvSpPr>
        <p:spPr>
          <a:xfrm flipH="false" flipV="false" rot="0">
            <a:off x="4971051" y="437595"/>
            <a:ext cx="8345899" cy="3458661"/>
          </a:xfrm>
          <a:custGeom>
            <a:avLst/>
            <a:gdLst/>
            <a:ahLst/>
            <a:cxnLst/>
            <a:rect r="r" b="b" t="t" l="l"/>
            <a:pathLst>
              <a:path h="3458661" w="8345899">
                <a:moveTo>
                  <a:pt x="0" y="0"/>
                </a:moveTo>
                <a:lnTo>
                  <a:pt x="8345898" y="0"/>
                </a:lnTo>
                <a:lnTo>
                  <a:pt x="8345898" y="3458660"/>
                </a:lnTo>
                <a:lnTo>
                  <a:pt x="0" y="3458660"/>
                </a:lnTo>
                <a:lnTo>
                  <a:pt x="0" y="0"/>
                </a:lnTo>
                <a:close/>
              </a:path>
            </a:pathLst>
          </a:custGeom>
          <a:blipFill>
            <a:blip r:embed="rId3"/>
            <a:stretch>
              <a:fillRect l="0" t="0" r="0" b="0"/>
            </a:stretch>
          </a:blipFill>
        </p:spPr>
      </p:sp>
      <p:sp>
        <p:nvSpPr>
          <p:cNvPr name="Freeform 4" id="4"/>
          <p:cNvSpPr/>
          <p:nvPr/>
        </p:nvSpPr>
        <p:spPr>
          <a:xfrm flipH="false" flipV="false" rot="0">
            <a:off x="5043722" y="4534430"/>
            <a:ext cx="8200556" cy="1218139"/>
          </a:xfrm>
          <a:custGeom>
            <a:avLst/>
            <a:gdLst/>
            <a:ahLst/>
            <a:cxnLst/>
            <a:rect r="r" b="b" t="t" l="l"/>
            <a:pathLst>
              <a:path h="1218139" w="8200556">
                <a:moveTo>
                  <a:pt x="0" y="0"/>
                </a:moveTo>
                <a:lnTo>
                  <a:pt x="8200556" y="0"/>
                </a:lnTo>
                <a:lnTo>
                  <a:pt x="8200556" y="1218140"/>
                </a:lnTo>
                <a:lnTo>
                  <a:pt x="0" y="1218140"/>
                </a:lnTo>
                <a:lnTo>
                  <a:pt x="0" y="0"/>
                </a:lnTo>
                <a:close/>
              </a:path>
            </a:pathLst>
          </a:custGeom>
          <a:blipFill>
            <a:blip r:embed="rId4"/>
            <a:stretch>
              <a:fillRect l="0" t="0" r="-1772" b="0"/>
            </a:stretch>
          </a:blipFill>
        </p:spPr>
      </p:sp>
      <p:sp>
        <p:nvSpPr>
          <p:cNvPr name="Freeform 5" id="5"/>
          <p:cNvSpPr/>
          <p:nvPr/>
        </p:nvSpPr>
        <p:spPr>
          <a:xfrm flipH="false" flipV="false" rot="0">
            <a:off x="3493371" y="6390745"/>
            <a:ext cx="11301259" cy="988860"/>
          </a:xfrm>
          <a:custGeom>
            <a:avLst/>
            <a:gdLst/>
            <a:ahLst/>
            <a:cxnLst/>
            <a:rect r="r" b="b" t="t" l="l"/>
            <a:pathLst>
              <a:path h="988860" w="11301259">
                <a:moveTo>
                  <a:pt x="0" y="0"/>
                </a:moveTo>
                <a:lnTo>
                  <a:pt x="11301258" y="0"/>
                </a:lnTo>
                <a:lnTo>
                  <a:pt x="11301258" y="988860"/>
                </a:lnTo>
                <a:lnTo>
                  <a:pt x="0" y="988860"/>
                </a:lnTo>
                <a:lnTo>
                  <a:pt x="0" y="0"/>
                </a:lnTo>
                <a:close/>
              </a:path>
            </a:pathLst>
          </a:custGeom>
          <a:blipFill>
            <a:blip r:embed="rId5"/>
            <a:stretch>
              <a:fillRect l="0" t="0" r="0" b="0"/>
            </a:stretch>
          </a:blipFill>
        </p:spPr>
      </p:sp>
      <p:sp>
        <p:nvSpPr>
          <p:cNvPr name="Freeform 6" id="6"/>
          <p:cNvSpPr/>
          <p:nvPr/>
        </p:nvSpPr>
        <p:spPr>
          <a:xfrm flipH="false" flipV="false" rot="0">
            <a:off x="3493371" y="8017780"/>
            <a:ext cx="11301259" cy="1956903"/>
          </a:xfrm>
          <a:custGeom>
            <a:avLst/>
            <a:gdLst/>
            <a:ahLst/>
            <a:cxnLst/>
            <a:rect r="r" b="b" t="t" l="l"/>
            <a:pathLst>
              <a:path h="1956903" w="11301259">
                <a:moveTo>
                  <a:pt x="0" y="0"/>
                </a:moveTo>
                <a:lnTo>
                  <a:pt x="11301258" y="0"/>
                </a:lnTo>
                <a:lnTo>
                  <a:pt x="11301258" y="1956903"/>
                </a:lnTo>
                <a:lnTo>
                  <a:pt x="0" y="1956903"/>
                </a:lnTo>
                <a:lnTo>
                  <a:pt x="0" y="0"/>
                </a:lnTo>
                <a:close/>
              </a:path>
            </a:pathLst>
          </a:custGeom>
          <a:blipFill>
            <a:blip r:embed="rId6"/>
            <a:stretch>
              <a:fillRect l="0" t="0" r="0" b="-143996"/>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grpSp>
        <p:nvGrpSpPr>
          <p:cNvPr name="Group 3" id="3"/>
          <p:cNvGrpSpPr/>
          <p:nvPr/>
        </p:nvGrpSpPr>
        <p:grpSpPr>
          <a:xfrm rot="0">
            <a:off x="10121375" y="326429"/>
            <a:ext cx="7573953" cy="6905627"/>
            <a:chOff x="0" y="0"/>
            <a:chExt cx="1994786" cy="1818766"/>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1994786" cy="1818766"/>
            </a:xfrm>
            <a:custGeom>
              <a:avLst/>
              <a:gdLst/>
              <a:ahLst/>
              <a:cxnLst/>
              <a:rect r="r" b="b" t="t" l="l"/>
              <a:pathLst>
                <a:path h="1818766" w="1994786">
                  <a:moveTo>
                    <a:pt x="0" y="0"/>
                  </a:moveTo>
                  <a:lnTo>
                    <a:pt x="1994786" y="0"/>
                  </a:lnTo>
                  <a:lnTo>
                    <a:pt x="1994786" y="1818766"/>
                  </a:lnTo>
                  <a:lnTo>
                    <a:pt x="0" y="1818766"/>
                  </a:lnTo>
                  <a:close/>
                </a:path>
              </a:pathLst>
            </a:custGeom>
            <a:solidFill>
              <a:srgbClr val="000000"/>
            </a:solidFill>
          </p:spPr>
        </p:sp>
        <p:sp>
          <p:nvSpPr>
            <p:cNvPr name="TextBox 5" id="5"/>
            <p:cNvSpPr txBox="true"/>
            <p:nvPr/>
          </p:nvSpPr>
          <p:spPr>
            <a:xfrm>
              <a:off x="0" y="-57150"/>
              <a:ext cx="1994786" cy="1875916"/>
            </a:xfrm>
            <a:prstGeom prst="rect">
              <a:avLst/>
            </a:prstGeom>
          </p:spPr>
          <p:txBody>
            <a:bodyPr anchor="ctr" rtlCol="false" tIns="50800" lIns="50800" bIns="50800" rIns="50800"/>
            <a:lstStyle/>
            <a:p>
              <a:pPr algn="ctr">
                <a:lnSpc>
                  <a:spcPts val="3109"/>
                </a:lnSpc>
              </a:pPr>
            </a:p>
          </p:txBody>
        </p:sp>
      </p:grpSp>
      <p:sp>
        <p:nvSpPr>
          <p:cNvPr name="Freeform 6" id="6"/>
          <p:cNvSpPr/>
          <p:nvPr/>
        </p:nvSpPr>
        <p:spPr>
          <a:xfrm flipH="false" flipV="false" rot="0">
            <a:off x="461938" y="476561"/>
            <a:ext cx="9173729" cy="1846213"/>
          </a:xfrm>
          <a:custGeom>
            <a:avLst/>
            <a:gdLst/>
            <a:ahLst/>
            <a:cxnLst/>
            <a:rect r="r" b="b" t="t" l="l"/>
            <a:pathLst>
              <a:path h="1846213" w="9173729">
                <a:moveTo>
                  <a:pt x="0" y="0"/>
                </a:moveTo>
                <a:lnTo>
                  <a:pt x="9173729" y="0"/>
                </a:lnTo>
                <a:lnTo>
                  <a:pt x="9173729" y="1846213"/>
                </a:lnTo>
                <a:lnTo>
                  <a:pt x="0" y="1846213"/>
                </a:lnTo>
                <a:lnTo>
                  <a:pt x="0" y="0"/>
                </a:lnTo>
                <a:close/>
              </a:path>
            </a:pathLst>
          </a:custGeom>
          <a:blipFill>
            <a:blip r:embed="rId3"/>
            <a:stretch>
              <a:fillRect l="0" t="0" r="0" b="0"/>
            </a:stretch>
          </a:blipFill>
        </p:spPr>
      </p:sp>
      <p:sp>
        <p:nvSpPr>
          <p:cNvPr name="Freeform 7" id="7"/>
          <p:cNvSpPr/>
          <p:nvPr/>
        </p:nvSpPr>
        <p:spPr>
          <a:xfrm flipH="false" flipV="false" rot="0">
            <a:off x="461938" y="3228493"/>
            <a:ext cx="7709848" cy="5290883"/>
          </a:xfrm>
          <a:custGeom>
            <a:avLst/>
            <a:gdLst/>
            <a:ahLst/>
            <a:cxnLst/>
            <a:rect r="r" b="b" t="t" l="l"/>
            <a:pathLst>
              <a:path h="5290883" w="7709848">
                <a:moveTo>
                  <a:pt x="0" y="0"/>
                </a:moveTo>
                <a:lnTo>
                  <a:pt x="7709848" y="0"/>
                </a:lnTo>
                <a:lnTo>
                  <a:pt x="7709848" y="5290883"/>
                </a:lnTo>
                <a:lnTo>
                  <a:pt x="0" y="5290883"/>
                </a:lnTo>
                <a:lnTo>
                  <a:pt x="0" y="0"/>
                </a:lnTo>
                <a:close/>
              </a:path>
            </a:pathLst>
          </a:custGeom>
          <a:blipFill>
            <a:blip r:embed="rId4"/>
            <a:stretch>
              <a:fillRect l="0" t="0" r="0" b="0"/>
            </a:stretch>
          </a:blipFill>
        </p:spPr>
      </p:sp>
      <p:sp>
        <p:nvSpPr>
          <p:cNvPr name="TextBox 8" id="8"/>
          <p:cNvSpPr txBox="true"/>
          <p:nvPr/>
        </p:nvSpPr>
        <p:spPr>
          <a:xfrm rot="0">
            <a:off x="10709492" y="614701"/>
            <a:ext cx="6549808" cy="6310032"/>
          </a:xfrm>
          <a:prstGeom prst="rect">
            <a:avLst/>
          </a:prstGeom>
        </p:spPr>
        <p:txBody>
          <a:bodyPr anchor="t" rtlCol="false" tIns="0" lIns="0" bIns="0" rIns="0">
            <a:spAutoFit/>
          </a:bodyPr>
          <a:lstStyle/>
          <a:p>
            <a:pPr algn="l">
              <a:lnSpc>
                <a:spcPts val="2401"/>
              </a:lnSpc>
            </a:pPr>
            <a:r>
              <a:rPr lang="en-US" sz="2001" spc="20">
                <a:solidFill>
                  <a:srgbClr val="FFFFFF">
                    <a:alpha val="81961"/>
                  </a:srgbClr>
                </a:solidFill>
                <a:latin typeface="TT Mussels"/>
                <a:ea typeface="TT Mussels"/>
                <a:cs typeface="TT Mussels"/>
                <a:sym typeface="TT Mussels"/>
              </a:rPr>
              <a:t>Bu adımda sayısal değişkenler (film süresi, yılı ve IMDb puanı) arasındaki ilişki incelenmiştir. Korelasyon katsayısı −1 ile +1 arasında değişir:</a:t>
            </a:r>
          </a:p>
          <a:p>
            <a:pPr algn="l">
              <a:lnSpc>
                <a:spcPts val="2401"/>
              </a:lnSpc>
            </a:pPr>
          </a:p>
          <a:p>
            <a:pPr algn="l">
              <a:lnSpc>
                <a:spcPts val="2401"/>
              </a:lnSpc>
            </a:pPr>
            <a:r>
              <a:rPr lang="en-US" sz="2001" spc="20">
                <a:solidFill>
                  <a:srgbClr val="FFFFFF">
                    <a:alpha val="81961"/>
                  </a:srgbClr>
                </a:solidFill>
                <a:latin typeface="TT Mussels"/>
                <a:ea typeface="TT Mussels"/>
                <a:cs typeface="TT Mussels"/>
                <a:sym typeface="TT Mussels"/>
              </a:rPr>
              <a:t>1 → Mükemmel pozitif ilişki</a:t>
            </a:r>
          </a:p>
          <a:p>
            <a:pPr algn="l">
              <a:lnSpc>
                <a:spcPts val="2401"/>
              </a:lnSpc>
            </a:pPr>
          </a:p>
          <a:p>
            <a:pPr algn="l">
              <a:lnSpc>
                <a:spcPts val="2401"/>
              </a:lnSpc>
            </a:pPr>
            <a:r>
              <a:rPr lang="en-US" sz="2001" spc="20">
                <a:solidFill>
                  <a:srgbClr val="FFFFFF">
                    <a:alpha val="81961"/>
                  </a:srgbClr>
                </a:solidFill>
                <a:latin typeface="TT Mussels"/>
                <a:ea typeface="TT Mussels"/>
                <a:cs typeface="TT Mussels"/>
                <a:sym typeface="TT Mussels"/>
              </a:rPr>
              <a:t>0 → Hiç ilişki yok</a:t>
            </a:r>
          </a:p>
          <a:p>
            <a:pPr algn="l">
              <a:lnSpc>
                <a:spcPts val="2401"/>
              </a:lnSpc>
            </a:pPr>
          </a:p>
          <a:p>
            <a:pPr algn="l">
              <a:lnSpc>
                <a:spcPts val="2401"/>
              </a:lnSpc>
            </a:pPr>
            <a:r>
              <a:rPr lang="en-US" sz="2001" spc="20">
                <a:solidFill>
                  <a:srgbClr val="FFFFFF">
                    <a:alpha val="81961"/>
                  </a:srgbClr>
                </a:solidFill>
                <a:latin typeface="TT Mussels"/>
                <a:ea typeface="TT Mussels"/>
                <a:cs typeface="TT Mussels"/>
                <a:sym typeface="TT Mussels"/>
              </a:rPr>
              <a:t>−1 → Mükemmel negatif ilişki</a:t>
            </a:r>
          </a:p>
          <a:p>
            <a:pPr algn="l">
              <a:lnSpc>
                <a:spcPts val="2401"/>
              </a:lnSpc>
            </a:pPr>
          </a:p>
          <a:p>
            <a:pPr algn="l">
              <a:lnSpc>
                <a:spcPts val="2401"/>
              </a:lnSpc>
            </a:pPr>
            <a:r>
              <a:rPr lang="en-US" sz="2001" spc="20">
                <a:solidFill>
                  <a:srgbClr val="FFFFFF">
                    <a:alpha val="81961"/>
                  </a:srgbClr>
                </a:solidFill>
                <a:latin typeface="TT Mussels"/>
                <a:ea typeface="TT Mussels"/>
                <a:cs typeface="TT Mussels"/>
                <a:sym typeface="TT Mussels"/>
              </a:rPr>
              <a:t>Görselde renk geçişiyle korelasyon gücü gösterilmiştir.</a:t>
            </a:r>
          </a:p>
          <a:p>
            <a:pPr algn="l">
              <a:lnSpc>
                <a:spcPts val="2401"/>
              </a:lnSpc>
            </a:pPr>
          </a:p>
          <a:p>
            <a:pPr algn="l">
              <a:lnSpc>
                <a:spcPts val="2401"/>
              </a:lnSpc>
            </a:pPr>
            <a:r>
              <a:rPr lang="en-US" sz="2001" spc="20">
                <a:solidFill>
                  <a:srgbClr val="FFFFFF">
                    <a:alpha val="81961"/>
                  </a:srgbClr>
                </a:solidFill>
                <a:latin typeface="TT Mussels"/>
                <a:ea typeface="TT Mussels"/>
                <a:cs typeface="TT Mussels"/>
                <a:sym typeface="TT Mussels"/>
              </a:rPr>
              <a:t>Yorumlar:</a:t>
            </a:r>
          </a:p>
          <a:p>
            <a:pPr algn="l">
              <a:lnSpc>
                <a:spcPts val="2401"/>
              </a:lnSpc>
            </a:pPr>
          </a:p>
          <a:p>
            <a:pPr algn="l">
              <a:lnSpc>
                <a:spcPts val="2401"/>
              </a:lnSpc>
            </a:pPr>
            <a:r>
              <a:rPr lang="en-US" sz="2001" spc="20">
                <a:solidFill>
                  <a:srgbClr val="FFFFFF">
                    <a:alpha val="81961"/>
                  </a:srgbClr>
                </a:solidFill>
                <a:latin typeface="TT Mussels"/>
                <a:ea typeface="TT Mussels"/>
                <a:cs typeface="TT Mussels"/>
                <a:sym typeface="TT Mussels"/>
              </a:rPr>
              <a:t>Year &amp; Rating: −0.39 → Daha yeni filmler, genelde daha düşük puan almış</a:t>
            </a:r>
          </a:p>
          <a:p>
            <a:pPr algn="l">
              <a:lnSpc>
                <a:spcPts val="2401"/>
              </a:lnSpc>
            </a:pPr>
          </a:p>
          <a:p>
            <a:pPr algn="l">
              <a:lnSpc>
                <a:spcPts val="2401"/>
              </a:lnSpc>
            </a:pPr>
            <a:r>
              <a:rPr lang="en-US" sz="2001" spc="20">
                <a:solidFill>
                  <a:srgbClr val="FFFFFF">
                    <a:alpha val="81961"/>
                  </a:srgbClr>
                </a:solidFill>
                <a:latin typeface="TT Mussels"/>
                <a:ea typeface="TT Mussels"/>
                <a:cs typeface="TT Mussels"/>
                <a:sym typeface="TT Mussels"/>
              </a:rPr>
              <a:t>Runtime &amp; Rating: 0.21 → Uzun filmler biraz daha yüksek puan alıyor</a:t>
            </a:r>
          </a:p>
          <a:p>
            <a:pPr algn="l">
              <a:lnSpc>
                <a:spcPts val="2401"/>
              </a:lnSpc>
            </a:pPr>
          </a:p>
          <a:p>
            <a:pPr algn="l" marL="0" indent="0" lvl="0">
              <a:lnSpc>
                <a:spcPts val="2401"/>
              </a:lnSpc>
              <a:spcBef>
                <a:spcPct val="0"/>
              </a:spcBef>
            </a:pPr>
            <a:r>
              <a:rPr lang="en-US" sz="2001" spc="20">
                <a:solidFill>
                  <a:srgbClr val="FFFFFF">
                    <a:alpha val="81961"/>
                  </a:srgbClr>
                </a:solidFill>
                <a:latin typeface="TT Mussels"/>
                <a:ea typeface="TT Mussels"/>
                <a:cs typeface="TT Mussels"/>
                <a:sym typeface="TT Mussels"/>
              </a:rPr>
              <a:t>Runtime &amp; Year: −0.012 → Film süresi ile yıl arasında ilişki yok</a:t>
            </a:r>
          </a:p>
        </p:txBody>
      </p:sp>
      <p:sp>
        <p:nvSpPr>
          <p:cNvPr name="TextBox 9" id="9"/>
          <p:cNvSpPr txBox="true"/>
          <p:nvPr/>
        </p:nvSpPr>
        <p:spPr>
          <a:xfrm rot="0">
            <a:off x="8902031" y="7409679"/>
            <a:ext cx="7061880" cy="1383667"/>
          </a:xfrm>
          <a:prstGeom prst="rect">
            <a:avLst/>
          </a:prstGeom>
        </p:spPr>
        <p:txBody>
          <a:bodyPr anchor="t" rtlCol="false" tIns="0" lIns="0" bIns="0" rIns="0">
            <a:spAutoFit/>
          </a:bodyPr>
          <a:lstStyle/>
          <a:p>
            <a:pPr algn="l" marL="0" indent="0" lvl="0">
              <a:lnSpc>
                <a:spcPts val="2754"/>
              </a:lnSpc>
              <a:spcBef>
                <a:spcPct val="0"/>
              </a:spcBef>
            </a:pPr>
            <a:r>
              <a:rPr lang="en-US" sz="2295" spc="22">
                <a:solidFill>
                  <a:srgbClr val="FFFFFF">
                    <a:alpha val="81961"/>
                  </a:srgbClr>
                </a:solidFill>
                <a:latin typeface="TT Mussels"/>
                <a:ea typeface="TT Mussels"/>
                <a:cs typeface="TT Mussels"/>
                <a:sym typeface="TT Mussels"/>
              </a:rPr>
              <a:t>Burada gördüğümüz korelasyon matrisine göre IMDb puanı ile vizyon yılı arasında negatif bir ilişki var. Bu da eski filmlerin daha yüksek puan alma eğiliminde olduğunu gösteriyor.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grpSp>
        <p:nvGrpSpPr>
          <p:cNvPr name="Group 3" id="3"/>
          <p:cNvGrpSpPr/>
          <p:nvPr/>
        </p:nvGrpSpPr>
        <p:grpSpPr>
          <a:xfrm rot="0">
            <a:off x="10121375" y="326429"/>
            <a:ext cx="7573953" cy="6905627"/>
            <a:chOff x="0" y="0"/>
            <a:chExt cx="1994786" cy="1818766"/>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1994786" cy="1818766"/>
            </a:xfrm>
            <a:custGeom>
              <a:avLst/>
              <a:gdLst/>
              <a:ahLst/>
              <a:cxnLst/>
              <a:rect r="r" b="b" t="t" l="l"/>
              <a:pathLst>
                <a:path h="1818766" w="1994786">
                  <a:moveTo>
                    <a:pt x="0" y="0"/>
                  </a:moveTo>
                  <a:lnTo>
                    <a:pt x="1994786" y="0"/>
                  </a:lnTo>
                  <a:lnTo>
                    <a:pt x="1994786" y="1818766"/>
                  </a:lnTo>
                  <a:lnTo>
                    <a:pt x="0" y="1818766"/>
                  </a:lnTo>
                  <a:close/>
                </a:path>
              </a:pathLst>
            </a:custGeom>
            <a:solidFill>
              <a:srgbClr val="000000"/>
            </a:solidFill>
          </p:spPr>
        </p:sp>
        <p:sp>
          <p:nvSpPr>
            <p:cNvPr name="TextBox 5" id="5"/>
            <p:cNvSpPr txBox="true"/>
            <p:nvPr/>
          </p:nvSpPr>
          <p:spPr>
            <a:xfrm>
              <a:off x="0" y="-57150"/>
              <a:ext cx="1994786" cy="1875916"/>
            </a:xfrm>
            <a:prstGeom prst="rect">
              <a:avLst/>
            </a:prstGeom>
          </p:spPr>
          <p:txBody>
            <a:bodyPr anchor="ctr" rtlCol="false" tIns="50800" lIns="50800" bIns="50800" rIns="50800"/>
            <a:lstStyle/>
            <a:p>
              <a:pPr algn="ctr">
                <a:lnSpc>
                  <a:spcPts val="3109"/>
                </a:lnSpc>
              </a:pPr>
            </a:p>
          </p:txBody>
        </p:sp>
      </p:grpSp>
      <p:sp>
        <p:nvSpPr>
          <p:cNvPr name="Freeform 6" id="6"/>
          <p:cNvSpPr/>
          <p:nvPr/>
        </p:nvSpPr>
        <p:spPr>
          <a:xfrm flipH="false" flipV="false" rot="0">
            <a:off x="607875" y="326429"/>
            <a:ext cx="7709848" cy="2968291"/>
          </a:xfrm>
          <a:custGeom>
            <a:avLst/>
            <a:gdLst/>
            <a:ahLst/>
            <a:cxnLst/>
            <a:rect r="r" b="b" t="t" l="l"/>
            <a:pathLst>
              <a:path h="2968291" w="7709848">
                <a:moveTo>
                  <a:pt x="0" y="0"/>
                </a:moveTo>
                <a:lnTo>
                  <a:pt x="7709847" y="0"/>
                </a:lnTo>
                <a:lnTo>
                  <a:pt x="7709847" y="2968292"/>
                </a:lnTo>
                <a:lnTo>
                  <a:pt x="0" y="2968292"/>
                </a:lnTo>
                <a:lnTo>
                  <a:pt x="0" y="0"/>
                </a:lnTo>
                <a:close/>
              </a:path>
            </a:pathLst>
          </a:custGeom>
          <a:blipFill>
            <a:blip r:embed="rId3"/>
            <a:stretch>
              <a:fillRect l="0" t="0" r="0" b="0"/>
            </a:stretch>
          </a:blipFill>
        </p:spPr>
      </p:sp>
      <p:sp>
        <p:nvSpPr>
          <p:cNvPr name="Freeform 7" id="7"/>
          <p:cNvSpPr/>
          <p:nvPr/>
        </p:nvSpPr>
        <p:spPr>
          <a:xfrm flipH="false" flipV="false" rot="0">
            <a:off x="437615" y="4680324"/>
            <a:ext cx="11565924" cy="5103464"/>
          </a:xfrm>
          <a:custGeom>
            <a:avLst/>
            <a:gdLst/>
            <a:ahLst/>
            <a:cxnLst/>
            <a:rect r="r" b="b" t="t" l="l"/>
            <a:pathLst>
              <a:path h="5103464" w="11565924">
                <a:moveTo>
                  <a:pt x="0" y="0"/>
                </a:moveTo>
                <a:lnTo>
                  <a:pt x="11565925" y="0"/>
                </a:lnTo>
                <a:lnTo>
                  <a:pt x="11565925" y="5103464"/>
                </a:lnTo>
                <a:lnTo>
                  <a:pt x="0" y="5103464"/>
                </a:lnTo>
                <a:lnTo>
                  <a:pt x="0" y="0"/>
                </a:lnTo>
                <a:close/>
              </a:path>
            </a:pathLst>
          </a:custGeom>
          <a:blipFill>
            <a:blip r:embed="rId4"/>
            <a:stretch>
              <a:fillRect l="0" t="0" r="0" b="0"/>
            </a:stretch>
          </a:blipFill>
        </p:spPr>
      </p:sp>
      <p:sp>
        <p:nvSpPr>
          <p:cNvPr name="TextBox 8" id="8"/>
          <p:cNvSpPr txBox="true"/>
          <p:nvPr/>
        </p:nvSpPr>
        <p:spPr>
          <a:xfrm rot="0">
            <a:off x="10417619" y="1280942"/>
            <a:ext cx="8023910" cy="1844485"/>
          </a:xfrm>
          <a:prstGeom prst="rect">
            <a:avLst/>
          </a:prstGeom>
        </p:spPr>
        <p:txBody>
          <a:bodyPr anchor="t" rtlCol="false" tIns="0" lIns="0" bIns="0" rIns="0">
            <a:spAutoFit/>
          </a:bodyPr>
          <a:lstStyle/>
          <a:p>
            <a:pPr algn="l">
              <a:lnSpc>
                <a:spcPts val="2942"/>
              </a:lnSpc>
            </a:pPr>
            <a:r>
              <a:rPr lang="en-US" sz="2451" spc="24">
                <a:solidFill>
                  <a:srgbClr val="FFFFFF">
                    <a:alpha val="81961"/>
                  </a:srgbClr>
                </a:solidFill>
                <a:latin typeface="TT Mussels"/>
                <a:ea typeface="TT Mussels"/>
                <a:cs typeface="TT Mussels"/>
                <a:sym typeface="TT Mussels"/>
              </a:rPr>
              <a:t>Gerilim filmleri yüksek ve tutarlı puanlara sahip</a:t>
            </a:r>
          </a:p>
          <a:p>
            <a:pPr algn="l">
              <a:lnSpc>
                <a:spcPts val="2942"/>
              </a:lnSpc>
            </a:pPr>
          </a:p>
          <a:p>
            <a:pPr algn="l">
              <a:lnSpc>
                <a:spcPts val="2942"/>
              </a:lnSpc>
            </a:pPr>
            <a:r>
              <a:rPr lang="en-US" sz="2451" spc="24">
                <a:solidFill>
                  <a:srgbClr val="FFFFFF">
                    <a:alpha val="81961"/>
                  </a:srgbClr>
                </a:solidFill>
                <a:latin typeface="TT Mussels"/>
                <a:ea typeface="TT Mussels"/>
                <a:cs typeface="TT Mussels"/>
                <a:sym typeface="TT Mussels"/>
              </a:rPr>
              <a:t>Aksiyon türü geniş dağılıma sahip (kalite çok değişken)</a:t>
            </a:r>
          </a:p>
          <a:p>
            <a:pPr algn="l">
              <a:lnSpc>
                <a:spcPts val="2942"/>
              </a:lnSpc>
            </a:pPr>
          </a:p>
          <a:p>
            <a:pPr algn="l" marL="0" indent="0" lvl="0">
              <a:lnSpc>
                <a:spcPts val="2942"/>
              </a:lnSpc>
              <a:spcBef>
                <a:spcPct val="0"/>
              </a:spcBef>
            </a:pPr>
            <a:r>
              <a:rPr lang="en-US" sz="2451" spc="24">
                <a:solidFill>
                  <a:srgbClr val="FFFFFF">
                    <a:alpha val="81961"/>
                  </a:srgbClr>
                </a:solidFill>
                <a:latin typeface="TT Mussels"/>
                <a:ea typeface="TT Mussels"/>
                <a:cs typeface="TT Mussels"/>
                <a:sym typeface="TT Mussels"/>
              </a:rPr>
              <a:t>Komedi ve korku türlerinin medyanı en düşük</a:t>
            </a:r>
          </a:p>
        </p:txBody>
      </p:sp>
      <p:sp>
        <p:nvSpPr>
          <p:cNvPr name="TextBox 9" id="9"/>
          <p:cNvSpPr txBox="true"/>
          <p:nvPr/>
        </p:nvSpPr>
        <p:spPr>
          <a:xfrm rot="0">
            <a:off x="12409011" y="4670799"/>
            <a:ext cx="4850289" cy="2238375"/>
          </a:xfrm>
          <a:prstGeom prst="rect">
            <a:avLst/>
          </a:prstGeom>
        </p:spPr>
        <p:txBody>
          <a:bodyPr anchor="t" rtlCol="false" tIns="0" lIns="0" bIns="0" rIns="0">
            <a:spAutoFit/>
          </a:bodyPr>
          <a:lstStyle/>
          <a:p>
            <a:pPr algn="ctr" marL="0" indent="0" lvl="0">
              <a:lnSpc>
                <a:spcPts val="2940"/>
              </a:lnSpc>
              <a:spcBef>
                <a:spcPct val="0"/>
              </a:spcBef>
            </a:pPr>
            <a:r>
              <a:rPr lang="en-US" sz="2450" spc="24">
                <a:solidFill>
                  <a:srgbClr val="FFFFFF">
                    <a:alpha val="81961"/>
                  </a:srgbClr>
                </a:solidFill>
                <a:latin typeface="TT Mussels"/>
                <a:ea typeface="TT Mussels"/>
                <a:cs typeface="TT Mussels"/>
                <a:sym typeface="TT Mussels"/>
              </a:rPr>
              <a:t>Boxplot grafiğinde film türlerine göre IMDb puanı dağılımını görüyoruz. Özellikle gerilim filmleri yüksek ve dengeli puanlar alırken, komedi ve korku türlerinin puanları genellikle daha düşük</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sp>
        <p:nvSpPr>
          <p:cNvPr name="Freeform 3" id="3"/>
          <p:cNvSpPr/>
          <p:nvPr/>
        </p:nvSpPr>
        <p:spPr>
          <a:xfrm flipH="false" flipV="false" rot="0">
            <a:off x="3687953" y="469140"/>
            <a:ext cx="11301259" cy="3559897"/>
          </a:xfrm>
          <a:custGeom>
            <a:avLst/>
            <a:gdLst/>
            <a:ahLst/>
            <a:cxnLst/>
            <a:rect r="r" b="b" t="t" l="l"/>
            <a:pathLst>
              <a:path h="3559897" w="11301259">
                <a:moveTo>
                  <a:pt x="0" y="0"/>
                </a:moveTo>
                <a:lnTo>
                  <a:pt x="11301259" y="0"/>
                </a:lnTo>
                <a:lnTo>
                  <a:pt x="11301259" y="3559897"/>
                </a:lnTo>
                <a:lnTo>
                  <a:pt x="0" y="3559897"/>
                </a:lnTo>
                <a:lnTo>
                  <a:pt x="0" y="0"/>
                </a:lnTo>
                <a:close/>
              </a:path>
            </a:pathLst>
          </a:custGeom>
          <a:blipFill>
            <a:blip r:embed="rId3"/>
            <a:stretch>
              <a:fillRect l="0" t="0" r="0" b="0"/>
            </a:stretch>
          </a:blipFill>
        </p:spPr>
      </p:sp>
      <p:sp>
        <p:nvSpPr>
          <p:cNvPr name="Freeform 4" id="4"/>
          <p:cNvSpPr/>
          <p:nvPr/>
        </p:nvSpPr>
        <p:spPr>
          <a:xfrm flipH="false" flipV="false" rot="0">
            <a:off x="3687953" y="4535546"/>
            <a:ext cx="11301259" cy="5156199"/>
          </a:xfrm>
          <a:custGeom>
            <a:avLst/>
            <a:gdLst/>
            <a:ahLst/>
            <a:cxnLst/>
            <a:rect r="r" b="b" t="t" l="l"/>
            <a:pathLst>
              <a:path h="5156199" w="11301259">
                <a:moveTo>
                  <a:pt x="0" y="0"/>
                </a:moveTo>
                <a:lnTo>
                  <a:pt x="11301259" y="0"/>
                </a:lnTo>
                <a:lnTo>
                  <a:pt x="11301259" y="5156199"/>
                </a:lnTo>
                <a:lnTo>
                  <a:pt x="0" y="5156199"/>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sp>
        <p:nvSpPr>
          <p:cNvPr name="Freeform 3" id="3"/>
          <p:cNvSpPr/>
          <p:nvPr/>
        </p:nvSpPr>
        <p:spPr>
          <a:xfrm flipH="false" flipV="false" rot="0">
            <a:off x="525990" y="557943"/>
            <a:ext cx="11301259" cy="2458024"/>
          </a:xfrm>
          <a:custGeom>
            <a:avLst/>
            <a:gdLst/>
            <a:ahLst/>
            <a:cxnLst/>
            <a:rect r="r" b="b" t="t" l="l"/>
            <a:pathLst>
              <a:path h="2458024" w="11301259">
                <a:moveTo>
                  <a:pt x="0" y="0"/>
                </a:moveTo>
                <a:lnTo>
                  <a:pt x="11301259" y="0"/>
                </a:lnTo>
                <a:lnTo>
                  <a:pt x="11301259" y="2458024"/>
                </a:lnTo>
                <a:lnTo>
                  <a:pt x="0" y="2458024"/>
                </a:lnTo>
                <a:lnTo>
                  <a:pt x="0" y="0"/>
                </a:lnTo>
                <a:close/>
              </a:path>
            </a:pathLst>
          </a:custGeom>
          <a:blipFill>
            <a:blip r:embed="rId3"/>
            <a:stretch>
              <a:fillRect l="0" t="0" r="0" b="0"/>
            </a:stretch>
          </a:blipFill>
        </p:spPr>
      </p:sp>
      <p:sp>
        <p:nvSpPr>
          <p:cNvPr name="Freeform 4" id="4"/>
          <p:cNvSpPr/>
          <p:nvPr/>
        </p:nvSpPr>
        <p:spPr>
          <a:xfrm flipH="false" flipV="false" rot="0">
            <a:off x="525990" y="3332164"/>
            <a:ext cx="11301259" cy="6187439"/>
          </a:xfrm>
          <a:custGeom>
            <a:avLst/>
            <a:gdLst/>
            <a:ahLst/>
            <a:cxnLst/>
            <a:rect r="r" b="b" t="t" l="l"/>
            <a:pathLst>
              <a:path h="6187439" w="11301259">
                <a:moveTo>
                  <a:pt x="0" y="0"/>
                </a:moveTo>
                <a:lnTo>
                  <a:pt x="11301259" y="0"/>
                </a:lnTo>
                <a:lnTo>
                  <a:pt x="11301259" y="6187439"/>
                </a:lnTo>
                <a:lnTo>
                  <a:pt x="0" y="6187439"/>
                </a:lnTo>
                <a:lnTo>
                  <a:pt x="0" y="0"/>
                </a:lnTo>
                <a:close/>
              </a:path>
            </a:pathLst>
          </a:custGeom>
          <a:blipFill>
            <a:blip r:embed="rId4"/>
            <a:stretch>
              <a:fillRect l="0" t="0" r="0" b="0"/>
            </a:stretch>
          </a:blipFill>
        </p:spPr>
      </p:sp>
      <p:sp>
        <p:nvSpPr>
          <p:cNvPr name="TextBox 5" id="5"/>
          <p:cNvSpPr txBox="true"/>
          <p:nvPr/>
        </p:nvSpPr>
        <p:spPr>
          <a:xfrm rot="0">
            <a:off x="12245513" y="1285875"/>
            <a:ext cx="5674187" cy="7972425"/>
          </a:xfrm>
          <a:prstGeom prst="rect">
            <a:avLst/>
          </a:prstGeom>
        </p:spPr>
        <p:txBody>
          <a:bodyPr anchor="t" rtlCol="false" tIns="0" lIns="0" bIns="0" rIns="0">
            <a:spAutoFit/>
          </a:bodyPr>
          <a:lstStyle/>
          <a:p>
            <a:pPr algn="ctr" marL="0" indent="0" lvl="0">
              <a:lnSpc>
                <a:spcPts val="3361"/>
              </a:lnSpc>
              <a:spcBef>
                <a:spcPct val="0"/>
              </a:spcBef>
            </a:pPr>
            <a:r>
              <a:rPr lang="en-US" sz="2801" spc="28">
                <a:solidFill>
                  <a:srgbClr val="FFFFFF">
                    <a:alpha val="81961"/>
                  </a:srgbClr>
                </a:solidFill>
                <a:latin typeface="TT Mussels"/>
                <a:ea typeface="TT Mussels"/>
                <a:cs typeface="TT Mussels"/>
                <a:sym typeface="TT Mussels"/>
              </a:rPr>
              <a:t>Bu grafik, farklı yönetmenlerin çeşitli film türlerinde aldığı ortalama IMDb puanlarını görselleştirmektedir. Kırmızı tonlar yüksek puanları, mavi tonlar ise daha düşük ortalamaları temsil ederken; boş alanlar, o yönetmenin ilgili türde film üretmediğini gösterir. Grafik, özellikle dram ve aksiyon türlerinde yüksek puanların yoğunlaştığını, Frank Darabont, Christopher Nolan ve Quentin Tarantino gibi yönetmenlerin bu alanlarda öne çıktığını ortaya koymaktadır. Komedi ve korku gibi türler ise genel olarak daha düşük puanlarla temsil edilmiştir. Bu görsel, tür-yönetmen uyumunun izleyici değerlendirmelerinde belirleyici olduğunu göstermektedir.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sp>
        <p:nvSpPr>
          <p:cNvPr name="Freeform 3" id="3"/>
          <p:cNvSpPr/>
          <p:nvPr/>
        </p:nvSpPr>
        <p:spPr>
          <a:xfrm flipH="false" flipV="false" rot="0">
            <a:off x="692544" y="1260276"/>
            <a:ext cx="11301259" cy="2556910"/>
          </a:xfrm>
          <a:custGeom>
            <a:avLst/>
            <a:gdLst/>
            <a:ahLst/>
            <a:cxnLst/>
            <a:rect r="r" b="b" t="t" l="l"/>
            <a:pathLst>
              <a:path h="2556910" w="11301259">
                <a:moveTo>
                  <a:pt x="0" y="0"/>
                </a:moveTo>
                <a:lnTo>
                  <a:pt x="11301259" y="0"/>
                </a:lnTo>
                <a:lnTo>
                  <a:pt x="11301259" y="2556910"/>
                </a:lnTo>
                <a:lnTo>
                  <a:pt x="0" y="2556910"/>
                </a:lnTo>
                <a:lnTo>
                  <a:pt x="0" y="0"/>
                </a:lnTo>
                <a:close/>
              </a:path>
            </a:pathLst>
          </a:custGeom>
          <a:blipFill>
            <a:blip r:embed="rId3"/>
            <a:stretch>
              <a:fillRect l="0" t="0" r="0" b="0"/>
            </a:stretch>
          </a:blipFill>
        </p:spPr>
      </p:sp>
      <p:sp>
        <p:nvSpPr>
          <p:cNvPr name="Freeform 4" id="4"/>
          <p:cNvSpPr/>
          <p:nvPr/>
        </p:nvSpPr>
        <p:spPr>
          <a:xfrm flipH="false" flipV="false" rot="0">
            <a:off x="692544" y="4160158"/>
            <a:ext cx="11301259" cy="5551743"/>
          </a:xfrm>
          <a:custGeom>
            <a:avLst/>
            <a:gdLst/>
            <a:ahLst/>
            <a:cxnLst/>
            <a:rect r="r" b="b" t="t" l="l"/>
            <a:pathLst>
              <a:path h="5551743" w="11301259">
                <a:moveTo>
                  <a:pt x="0" y="0"/>
                </a:moveTo>
                <a:lnTo>
                  <a:pt x="11301259" y="0"/>
                </a:lnTo>
                <a:lnTo>
                  <a:pt x="11301259" y="5551743"/>
                </a:lnTo>
                <a:lnTo>
                  <a:pt x="0" y="5551743"/>
                </a:lnTo>
                <a:lnTo>
                  <a:pt x="0" y="0"/>
                </a:lnTo>
                <a:close/>
              </a:path>
            </a:pathLst>
          </a:custGeom>
          <a:blipFill>
            <a:blip r:embed="rId4"/>
            <a:stretch>
              <a:fillRect l="0" t="0" r="0" b="0"/>
            </a:stretch>
          </a:blipFill>
        </p:spPr>
      </p:sp>
      <p:sp>
        <p:nvSpPr>
          <p:cNvPr name="TextBox 5" id="5"/>
          <p:cNvSpPr txBox="true"/>
          <p:nvPr/>
        </p:nvSpPr>
        <p:spPr>
          <a:xfrm rot="0">
            <a:off x="12301530" y="1781175"/>
            <a:ext cx="5674187" cy="6715125"/>
          </a:xfrm>
          <a:prstGeom prst="rect">
            <a:avLst/>
          </a:prstGeom>
        </p:spPr>
        <p:txBody>
          <a:bodyPr anchor="t" rtlCol="false" tIns="0" lIns="0" bIns="0" rIns="0">
            <a:spAutoFit/>
          </a:bodyPr>
          <a:lstStyle/>
          <a:p>
            <a:pPr algn="ctr" marL="0" indent="0" lvl="0">
              <a:lnSpc>
                <a:spcPts val="3361"/>
              </a:lnSpc>
              <a:spcBef>
                <a:spcPct val="0"/>
              </a:spcBef>
            </a:pPr>
            <a:r>
              <a:rPr lang="en-US" sz="2801" spc="28">
                <a:solidFill>
                  <a:srgbClr val="FFFFFF">
                    <a:alpha val="81961"/>
                  </a:srgbClr>
                </a:solidFill>
                <a:latin typeface="TT Mussels"/>
                <a:ea typeface="TT Mussels"/>
                <a:cs typeface="TT Mussels"/>
                <a:sym typeface="TT Mussels"/>
              </a:rPr>
              <a:t>1940’lardan 1970’lere kadar genel bir artış ve dalgalı yükseliş göze çarparken, 2000’li yıllardan itibaren puanların daha dar bir aralıkta sabitlendiği görülmektedir. Özellikle 1955–1980 arası dönem, yüksek puanlı filmlerin en yoğun olduğu zaman dilimidir. 2000 sonrası filmlerin ise genellikle 7.8–8.2 puan aralığında seyrederek geçmiş dönemlere kıyasla daha düşük ortalama aldığı dikkat çekmektedir. Bu grafik, IMDb kullanıcılarının daha eski yapımları modern filmlere göre daha yüksek değerlendirdiğini ortaya koymaktadır.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sp>
        <p:nvSpPr>
          <p:cNvPr name="Freeform 3" id="3"/>
          <p:cNvSpPr/>
          <p:nvPr/>
        </p:nvSpPr>
        <p:spPr>
          <a:xfrm flipH="false" flipV="false" rot="0">
            <a:off x="3827209" y="1352550"/>
            <a:ext cx="10646290" cy="2102642"/>
          </a:xfrm>
          <a:custGeom>
            <a:avLst/>
            <a:gdLst/>
            <a:ahLst/>
            <a:cxnLst/>
            <a:rect r="r" b="b" t="t" l="l"/>
            <a:pathLst>
              <a:path h="2102642" w="10646290">
                <a:moveTo>
                  <a:pt x="0" y="0"/>
                </a:moveTo>
                <a:lnTo>
                  <a:pt x="10646291" y="0"/>
                </a:lnTo>
                <a:lnTo>
                  <a:pt x="10646291" y="2102642"/>
                </a:lnTo>
                <a:lnTo>
                  <a:pt x="0" y="2102642"/>
                </a:lnTo>
                <a:lnTo>
                  <a:pt x="0" y="0"/>
                </a:lnTo>
                <a:close/>
              </a:path>
            </a:pathLst>
          </a:custGeom>
          <a:blipFill>
            <a:blip r:embed="rId3"/>
            <a:stretch>
              <a:fillRect l="0" t="0" r="0" b="0"/>
            </a:stretch>
          </a:blipFill>
        </p:spPr>
      </p:sp>
      <p:grpSp>
        <p:nvGrpSpPr>
          <p:cNvPr name="Group 4" id="4"/>
          <p:cNvGrpSpPr/>
          <p:nvPr/>
        </p:nvGrpSpPr>
        <p:grpSpPr>
          <a:xfrm rot="0">
            <a:off x="459532" y="6599164"/>
            <a:ext cx="17381644" cy="1500031"/>
            <a:chOff x="0" y="0"/>
            <a:chExt cx="4577882" cy="395070"/>
          </a:xfrm>
        </p:grpSpPr>
        <p:sp>
          <p:nvSpPr>
            <p:cNvPr name="Freeform 5" id="5">
              <a:extLst>
                <a:ext uri="{C183D7F6-B498-43B3-948B-1728B52AA6E4}">
                  <adec:decorative xmlns:adec="http://schemas.microsoft.com/office/drawing/2017/decorative" val="1"/>
                </a:ext>
              </a:extLst>
            </p:cNvPr>
            <p:cNvSpPr/>
            <p:nvPr/>
          </p:nvSpPr>
          <p:spPr>
            <a:xfrm flipH="false" flipV="false" rot="0">
              <a:off x="0" y="0"/>
              <a:ext cx="4577881" cy="395070"/>
            </a:xfrm>
            <a:custGeom>
              <a:avLst/>
              <a:gdLst/>
              <a:ahLst/>
              <a:cxnLst/>
              <a:rect r="r" b="b" t="t" l="l"/>
              <a:pathLst>
                <a:path h="395070" w="4577881">
                  <a:moveTo>
                    <a:pt x="0" y="0"/>
                  </a:moveTo>
                  <a:lnTo>
                    <a:pt x="4577881" y="0"/>
                  </a:lnTo>
                  <a:lnTo>
                    <a:pt x="4577881" y="395070"/>
                  </a:lnTo>
                  <a:lnTo>
                    <a:pt x="0" y="395070"/>
                  </a:lnTo>
                  <a:close/>
                </a:path>
              </a:pathLst>
            </a:custGeom>
            <a:solidFill>
              <a:srgbClr val="000000"/>
            </a:solidFill>
          </p:spPr>
        </p:sp>
        <p:sp>
          <p:nvSpPr>
            <p:cNvPr name="TextBox 6" id="6"/>
            <p:cNvSpPr txBox="true"/>
            <p:nvPr/>
          </p:nvSpPr>
          <p:spPr>
            <a:xfrm>
              <a:off x="0" y="-57150"/>
              <a:ext cx="4577882" cy="452220"/>
            </a:xfrm>
            <a:prstGeom prst="rect">
              <a:avLst/>
            </a:prstGeom>
          </p:spPr>
          <p:txBody>
            <a:bodyPr anchor="ctr" rtlCol="false" tIns="50800" lIns="50800" bIns="50800" rIns="50800"/>
            <a:lstStyle/>
            <a:p>
              <a:pPr algn="ctr">
                <a:lnSpc>
                  <a:spcPts val="3109"/>
                </a:lnSpc>
              </a:pPr>
            </a:p>
          </p:txBody>
        </p:sp>
      </p:grpSp>
      <p:grpSp>
        <p:nvGrpSpPr>
          <p:cNvPr name="Group 7" id="7"/>
          <p:cNvGrpSpPr/>
          <p:nvPr/>
        </p:nvGrpSpPr>
        <p:grpSpPr>
          <a:xfrm rot="0">
            <a:off x="723965" y="3807617"/>
            <a:ext cx="17381644" cy="2791547"/>
            <a:chOff x="0" y="0"/>
            <a:chExt cx="4577882" cy="735222"/>
          </a:xfrm>
        </p:grpSpPr>
        <p:sp>
          <p:nvSpPr>
            <p:cNvPr name="Freeform 8" id="8">
              <a:extLst>
                <a:ext uri="{C183D7F6-B498-43B3-948B-1728B52AA6E4}">
                  <adec:decorative xmlns:adec="http://schemas.microsoft.com/office/drawing/2017/decorative" val="1"/>
                </a:ext>
              </a:extLst>
            </p:cNvPr>
            <p:cNvSpPr/>
            <p:nvPr/>
          </p:nvSpPr>
          <p:spPr>
            <a:xfrm flipH="false" flipV="false" rot="0">
              <a:off x="0" y="0"/>
              <a:ext cx="4577881" cy="735222"/>
            </a:xfrm>
            <a:custGeom>
              <a:avLst/>
              <a:gdLst/>
              <a:ahLst/>
              <a:cxnLst/>
              <a:rect r="r" b="b" t="t" l="l"/>
              <a:pathLst>
                <a:path h="735222" w="4577881">
                  <a:moveTo>
                    <a:pt x="0" y="0"/>
                  </a:moveTo>
                  <a:lnTo>
                    <a:pt x="4577881" y="0"/>
                  </a:lnTo>
                  <a:lnTo>
                    <a:pt x="4577881" y="735222"/>
                  </a:lnTo>
                  <a:lnTo>
                    <a:pt x="0" y="735222"/>
                  </a:lnTo>
                  <a:close/>
                </a:path>
              </a:pathLst>
            </a:custGeom>
            <a:solidFill>
              <a:srgbClr val="000000"/>
            </a:solidFill>
          </p:spPr>
        </p:sp>
        <p:sp>
          <p:nvSpPr>
            <p:cNvPr name="TextBox 9" id="9"/>
            <p:cNvSpPr txBox="true"/>
            <p:nvPr/>
          </p:nvSpPr>
          <p:spPr>
            <a:xfrm>
              <a:off x="0" y="-57150"/>
              <a:ext cx="4577882" cy="792372"/>
            </a:xfrm>
            <a:prstGeom prst="rect">
              <a:avLst/>
            </a:prstGeom>
          </p:spPr>
          <p:txBody>
            <a:bodyPr anchor="ctr" rtlCol="false" tIns="50800" lIns="50800" bIns="50800" rIns="50800"/>
            <a:lstStyle/>
            <a:p>
              <a:pPr algn="ctr">
                <a:lnSpc>
                  <a:spcPts val="3109"/>
                </a:lnSpc>
              </a:pPr>
            </a:p>
          </p:txBody>
        </p:sp>
      </p:grpSp>
      <p:sp>
        <p:nvSpPr>
          <p:cNvPr name="TextBox 10" id="10"/>
          <p:cNvSpPr txBox="true"/>
          <p:nvPr/>
        </p:nvSpPr>
        <p:spPr>
          <a:xfrm rot="0">
            <a:off x="4506727" y="4146116"/>
            <a:ext cx="9287254" cy="2105025"/>
          </a:xfrm>
          <a:prstGeom prst="rect">
            <a:avLst/>
          </a:prstGeom>
        </p:spPr>
        <p:txBody>
          <a:bodyPr anchor="t" rtlCol="false" tIns="0" lIns="0" bIns="0" rIns="0">
            <a:spAutoFit/>
          </a:bodyPr>
          <a:lstStyle/>
          <a:p>
            <a:pPr algn="ctr" marL="0" indent="0" lvl="0">
              <a:lnSpc>
                <a:spcPts val="3361"/>
              </a:lnSpc>
              <a:spcBef>
                <a:spcPct val="0"/>
              </a:spcBef>
            </a:pPr>
            <a:r>
              <a:rPr lang="en-US" sz="2801" spc="28">
                <a:solidFill>
                  <a:srgbClr val="FFFFFF">
                    <a:alpha val="81961"/>
                  </a:srgbClr>
                </a:solidFill>
                <a:latin typeface="TT Mussels"/>
                <a:ea typeface="TT Mussels"/>
                <a:cs typeface="TT Mussels"/>
                <a:sym typeface="TT Mussels"/>
              </a:rPr>
              <a:t>Bu adım, makine öğrenmesi modeli kurmak için zorunlu bir ön hazırlıktır. Genre ve Director gibi metinsel sütunlar sayılara çevrilerek modelin bu değişkenleri anlaması sağlanır. Ancak bu yöntem, kategoriler arasında sıralı bir anlam olmadığını varsayar (yani 0 &lt; 1 &lt; 2 gibi bir anlam yoktur).</a:t>
            </a:r>
          </a:p>
        </p:txBody>
      </p:sp>
      <p:sp>
        <p:nvSpPr>
          <p:cNvPr name="TextBox 11" id="11"/>
          <p:cNvSpPr txBox="true"/>
          <p:nvPr/>
        </p:nvSpPr>
        <p:spPr>
          <a:xfrm rot="0">
            <a:off x="446824" y="6916233"/>
            <a:ext cx="17381644" cy="847725"/>
          </a:xfrm>
          <a:prstGeom prst="rect">
            <a:avLst/>
          </a:prstGeom>
        </p:spPr>
        <p:txBody>
          <a:bodyPr anchor="t" rtlCol="false" tIns="0" lIns="0" bIns="0" rIns="0">
            <a:spAutoFit/>
          </a:bodyPr>
          <a:lstStyle/>
          <a:p>
            <a:pPr algn="ctr" marL="0" indent="0" lvl="0">
              <a:lnSpc>
                <a:spcPts val="3361"/>
              </a:lnSpc>
              <a:spcBef>
                <a:spcPct val="0"/>
              </a:spcBef>
            </a:pPr>
            <a:r>
              <a:rPr lang="en-US" sz="2801" spc="28">
                <a:solidFill>
                  <a:srgbClr val="FFFFFF">
                    <a:alpha val="81961"/>
                  </a:srgbClr>
                </a:solidFill>
                <a:latin typeface="TT Mussels"/>
                <a:ea typeface="TT Mussels"/>
                <a:cs typeface="TT Mussels"/>
                <a:sym typeface="TT Mussels"/>
              </a:rPr>
              <a:t>Makine öğrenmesi modelleri metinleri anlayamadığı için, film türleri ve yönetmen isimlerini sayısal koda dönüştürdük. Bu işlem sayesinde model bu değişkenleri girdi olarak kullanabiliyor.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grpSp>
        <p:nvGrpSpPr>
          <p:cNvPr name="Group 3" id="3"/>
          <p:cNvGrpSpPr/>
          <p:nvPr/>
        </p:nvGrpSpPr>
        <p:grpSpPr>
          <a:xfrm rot="0">
            <a:off x="1028700" y="1028700"/>
            <a:ext cx="16230600" cy="8172537"/>
            <a:chOff x="0" y="0"/>
            <a:chExt cx="4274726" cy="2152438"/>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2152438"/>
            </a:xfrm>
            <a:custGeom>
              <a:avLst/>
              <a:gdLst/>
              <a:ahLst/>
              <a:cxnLst/>
              <a:rect r="r" b="b" t="t" l="l"/>
              <a:pathLst>
                <a:path h="2152438" w="4274726">
                  <a:moveTo>
                    <a:pt x="0" y="0"/>
                  </a:moveTo>
                  <a:lnTo>
                    <a:pt x="4274726" y="0"/>
                  </a:lnTo>
                  <a:lnTo>
                    <a:pt x="4274726" y="2152438"/>
                  </a:lnTo>
                  <a:lnTo>
                    <a:pt x="0" y="2152438"/>
                  </a:lnTo>
                  <a:close/>
                </a:path>
              </a:pathLst>
            </a:custGeom>
            <a:solidFill>
              <a:srgbClr val="000000"/>
            </a:solidFill>
          </p:spPr>
        </p:sp>
        <p:sp>
          <p:nvSpPr>
            <p:cNvPr name="TextBox 5" id="5"/>
            <p:cNvSpPr txBox="true"/>
            <p:nvPr/>
          </p:nvSpPr>
          <p:spPr>
            <a:xfrm>
              <a:off x="0" y="-57150"/>
              <a:ext cx="4274726" cy="2209588"/>
            </a:xfrm>
            <a:prstGeom prst="rect">
              <a:avLst/>
            </a:prstGeom>
          </p:spPr>
          <p:txBody>
            <a:bodyPr anchor="ctr" rtlCol="false" tIns="50800" lIns="50800" bIns="50800" rIns="50800"/>
            <a:lstStyle/>
            <a:p>
              <a:pPr algn="ctr">
                <a:lnSpc>
                  <a:spcPts val="3109"/>
                </a:lnSpc>
              </a:pPr>
            </a:p>
          </p:txBody>
        </p:sp>
      </p:grpSp>
      <p:grpSp>
        <p:nvGrpSpPr>
          <p:cNvPr name="Group 6" id="6"/>
          <p:cNvGrpSpPr/>
          <p:nvPr/>
        </p:nvGrpSpPr>
        <p:grpSpPr>
          <a:xfrm rot="0">
            <a:off x="1028700" y="1028700"/>
            <a:ext cx="4513986" cy="8172537"/>
            <a:chOff x="0" y="0"/>
            <a:chExt cx="6018648" cy="10896716"/>
          </a:xfrm>
        </p:grpSpPr>
        <p:pic>
          <p:nvPicPr>
            <p:cNvPr name="Picture 7" id="7"/>
            <p:cNvPicPr>
              <a:picLocks noChangeAspect="true"/>
            </p:cNvPicPr>
            <p:nvPr/>
          </p:nvPicPr>
          <p:blipFill>
            <a:blip r:embed="rId3"/>
            <a:srcRect l="22383" t="0" r="22383" b="0"/>
            <a:stretch>
              <a:fillRect/>
            </a:stretch>
          </p:blipFill>
          <p:spPr>
            <a:xfrm flipH="false" flipV="false">
              <a:off x="0" y="0"/>
              <a:ext cx="6018648" cy="10896716"/>
            </a:xfrm>
            <a:prstGeom prst="rect">
              <a:avLst/>
            </a:prstGeom>
          </p:spPr>
        </p:pic>
      </p:grpSp>
      <p:sp>
        <p:nvSpPr>
          <p:cNvPr name="TextBox 8" id="8"/>
          <p:cNvSpPr txBox="true"/>
          <p:nvPr/>
        </p:nvSpPr>
        <p:spPr>
          <a:xfrm rot="0">
            <a:off x="6082358" y="4742682"/>
            <a:ext cx="10717608" cy="4629150"/>
          </a:xfrm>
          <a:prstGeom prst="rect">
            <a:avLst/>
          </a:prstGeom>
        </p:spPr>
        <p:txBody>
          <a:bodyPr anchor="t" rtlCol="false" tIns="0" lIns="0" bIns="0" rIns="0">
            <a:spAutoFit/>
          </a:bodyPr>
          <a:lstStyle/>
          <a:p>
            <a:pPr algn="l" marL="0" indent="0" lvl="0">
              <a:lnSpc>
                <a:spcPts val="3359"/>
              </a:lnSpc>
              <a:spcBef>
                <a:spcPct val="0"/>
              </a:spcBef>
            </a:pPr>
            <a:r>
              <a:rPr lang="en-US" sz="2799" spc="27">
                <a:solidFill>
                  <a:srgbClr val="FFFFFF">
                    <a:alpha val="81961"/>
                  </a:srgbClr>
                </a:solidFill>
                <a:latin typeface="TT Mussels"/>
                <a:ea typeface="TT Mussels"/>
                <a:cs typeface="TT Mussels"/>
                <a:sym typeface="TT Mussels"/>
              </a:rPr>
              <a:t>Bu</a:t>
            </a:r>
            <a:r>
              <a:rPr lang="en-US" sz="2799" spc="27" strike="noStrike" u="none">
                <a:solidFill>
                  <a:srgbClr val="FFFFFF">
                    <a:alpha val="81961"/>
                  </a:srgbClr>
                </a:solidFill>
                <a:latin typeface="TT Mussels"/>
                <a:ea typeface="TT Mussels"/>
                <a:cs typeface="TT Mussels"/>
                <a:sym typeface="TT Mussels"/>
              </a:rPr>
              <a:t> projede amacımız, IMDb Top 250 listesindeki filmleri temel alarak; </a:t>
            </a:r>
            <a:r>
              <a:rPr lang="en-US" sz="2799" spc="27" strike="noStrike" u="none">
                <a:solidFill>
                  <a:srgbClr val="FF4444">
                    <a:alpha val="81961"/>
                  </a:srgbClr>
                </a:solidFill>
                <a:latin typeface="TT Mussels"/>
                <a:ea typeface="TT Mussels"/>
                <a:cs typeface="TT Mussels"/>
                <a:sym typeface="TT Mussels"/>
              </a:rPr>
              <a:t>Film türü</a:t>
            </a:r>
            <a:r>
              <a:rPr lang="en-US" sz="2799" spc="27" strike="noStrike" u="none">
                <a:solidFill>
                  <a:srgbClr val="FFFFFF">
                    <a:alpha val="81961"/>
                  </a:srgbClr>
                </a:solidFill>
                <a:latin typeface="TT Mussels"/>
                <a:ea typeface="TT Mussels"/>
                <a:cs typeface="TT Mussels"/>
                <a:sym typeface="TT Mussels"/>
              </a:rPr>
              <a:t>, </a:t>
            </a:r>
            <a:r>
              <a:rPr lang="en-US" sz="2799" spc="27" strike="noStrike" u="none">
                <a:solidFill>
                  <a:srgbClr val="FF4444">
                    <a:alpha val="81961"/>
                  </a:srgbClr>
                </a:solidFill>
                <a:latin typeface="TT Mussels"/>
                <a:ea typeface="TT Mussels"/>
                <a:cs typeface="TT Mussels"/>
                <a:sym typeface="TT Mussels"/>
              </a:rPr>
              <a:t>Süresi</a:t>
            </a:r>
            <a:r>
              <a:rPr lang="en-US" sz="2799" spc="27" strike="noStrike" u="none">
                <a:solidFill>
                  <a:srgbClr val="FFFFFF">
                    <a:alpha val="81961"/>
                  </a:srgbClr>
                </a:solidFill>
                <a:latin typeface="TT Mussels"/>
                <a:ea typeface="TT Mussels"/>
                <a:cs typeface="TT Mussels"/>
                <a:sym typeface="TT Mussels"/>
              </a:rPr>
              <a:t>, </a:t>
            </a:r>
            <a:r>
              <a:rPr lang="en-US" sz="2799" spc="27" strike="noStrike" u="none">
                <a:solidFill>
                  <a:srgbClr val="FF4444">
                    <a:alpha val="81961"/>
                  </a:srgbClr>
                </a:solidFill>
                <a:latin typeface="TT Mussels"/>
                <a:ea typeface="TT Mussels"/>
                <a:cs typeface="TT Mussels"/>
                <a:sym typeface="TT Mussels"/>
              </a:rPr>
              <a:t>Yapım Yılı</a:t>
            </a:r>
            <a:r>
              <a:rPr lang="en-US" sz="2799" spc="27" strike="noStrike" u="none">
                <a:solidFill>
                  <a:srgbClr val="FFFFFF">
                    <a:alpha val="81961"/>
                  </a:srgbClr>
                </a:solidFill>
                <a:latin typeface="TT Mussels"/>
                <a:ea typeface="TT Mussels"/>
                <a:cs typeface="TT Mussels"/>
                <a:sym typeface="TT Mussels"/>
              </a:rPr>
              <a:t>, </a:t>
            </a:r>
            <a:r>
              <a:rPr lang="en-US" sz="2799" spc="27" strike="noStrike" u="none">
                <a:solidFill>
                  <a:srgbClr val="FF4444">
                    <a:alpha val="81961"/>
                  </a:srgbClr>
                </a:solidFill>
                <a:latin typeface="TT Mussels"/>
                <a:ea typeface="TT Mussels"/>
                <a:cs typeface="TT Mussels"/>
                <a:sym typeface="TT Mussels"/>
              </a:rPr>
              <a:t>IMDb Puanı</a:t>
            </a:r>
            <a:r>
              <a:rPr lang="en-US" sz="2799" spc="27" strike="noStrike" u="none">
                <a:solidFill>
                  <a:srgbClr val="FFFFFF">
                    <a:alpha val="81961"/>
                  </a:srgbClr>
                </a:solidFill>
                <a:latin typeface="TT Mussels"/>
                <a:ea typeface="TT Mussels"/>
                <a:cs typeface="TT Mussels"/>
                <a:sym typeface="TT Mussels"/>
              </a:rPr>
              <a:t> ve </a:t>
            </a:r>
            <a:r>
              <a:rPr lang="en-US" sz="2799" spc="27" strike="noStrike" u="none">
                <a:solidFill>
                  <a:srgbClr val="FF4444">
                    <a:alpha val="81961"/>
                  </a:srgbClr>
                </a:solidFill>
                <a:latin typeface="TT Mussels"/>
                <a:ea typeface="TT Mussels"/>
                <a:cs typeface="TT Mussels"/>
                <a:sym typeface="TT Mussels"/>
              </a:rPr>
              <a:t>Yönetmen</a:t>
            </a:r>
            <a:r>
              <a:rPr lang="en-US" sz="2799" spc="27" strike="noStrike" u="none">
                <a:solidFill>
                  <a:srgbClr val="FFFFFF">
                    <a:alpha val="81961"/>
                  </a:srgbClr>
                </a:solidFill>
                <a:latin typeface="TT Mussels"/>
                <a:ea typeface="TT Mussels"/>
                <a:cs typeface="TT Mussels"/>
                <a:sym typeface="TT Mussels"/>
              </a:rPr>
              <a:t> gibi değişkenler arasında anlamlı ilişkiler olup olmadığını incelemektir. Python programlama diliyle Google Colab ortamında çalışarak verileri analiz ettik ve bu değişkenler arasındaki olası ilişkileri görselleştirme ve istatistiksel yöntemlerle değerlendirmeye çalıştık. Çalışmamız boyunca, örneğin yüksek puanlı filmlerin belirli türlerde yoğunlaşıp yoğunlaşmadığı, yapım yılı veya yönetmenin IMDb puanı üzerindeki etkisi gibi sorulara veriye dayalı olarak yanıt aradık. Elde ettiğimiz sonuçların, film tercihlerini etkileyen faktörleri anlamak ve sinema sektörüyle ilgili çıkarımlar yapmak açısından faydalı olmasını hedefledik</a:t>
            </a:r>
          </a:p>
        </p:txBody>
      </p:sp>
      <p:sp>
        <p:nvSpPr>
          <p:cNvPr name="TextBox 9" id="9"/>
          <p:cNvSpPr txBox="true"/>
          <p:nvPr/>
        </p:nvSpPr>
        <p:spPr>
          <a:xfrm rot="0">
            <a:off x="6082358" y="1632178"/>
            <a:ext cx="10717608" cy="2910809"/>
          </a:xfrm>
          <a:prstGeom prst="rect">
            <a:avLst/>
          </a:prstGeom>
        </p:spPr>
        <p:txBody>
          <a:bodyPr anchor="t" rtlCol="false" tIns="0" lIns="0" bIns="0" rIns="0">
            <a:spAutoFit/>
          </a:bodyPr>
          <a:lstStyle/>
          <a:p>
            <a:pPr algn="l" marL="0" indent="0" lvl="0">
              <a:lnSpc>
                <a:spcPts val="11039"/>
              </a:lnSpc>
              <a:spcBef>
                <a:spcPct val="0"/>
              </a:spcBef>
            </a:pPr>
            <a:r>
              <a:rPr lang="en-US" sz="11999" spc="-251">
                <a:solidFill>
                  <a:srgbClr val="FF4444"/>
                </a:solidFill>
                <a:latin typeface="AC Compacta"/>
                <a:ea typeface="AC Compacta"/>
                <a:cs typeface="AC Compacta"/>
                <a:sym typeface="AC Compacta"/>
              </a:rPr>
              <a:t>PROJENIN AMACI VE PROBLEMIN TANIMI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sp>
        <p:nvSpPr>
          <p:cNvPr name="Freeform 3" id="3"/>
          <p:cNvSpPr/>
          <p:nvPr/>
        </p:nvSpPr>
        <p:spPr>
          <a:xfrm flipH="false" flipV="false" rot="0">
            <a:off x="9144000" y="635848"/>
            <a:ext cx="9144000" cy="2708910"/>
          </a:xfrm>
          <a:custGeom>
            <a:avLst/>
            <a:gdLst/>
            <a:ahLst/>
            <a:cxnLst/>
            <a:rect r="r" b="b" t="t" l="l"/>
            <a:pathLst>
              <a:path h="2708910" w="9144000">
                <a:moveTo>
                  <a:pt x="0" y="0"/>
                </a:moveTo>
                <a:lnTo>
                  <a:pt x="9144000" y="0"/>
                </a:lnTo>
                <a:lnTo>
                  <a:pt x="9144000" y="2708910"/>
                </a:lnTo>
                <a:lnTo>
                  <a:pt x="0" y="2708910"/>
                </a:lnTo>
                <a:lnTo>
                  <a:pt x="0" y="0"/>
                </a:lnTo>
                <a:close/>
              </a:path>
            </a:pathLst>
          </a:custGeom>
          <a:blipFill>
            <a:blip r:embed="rId3"/>
            <a:stretch>
              <a:fillRect l="0" t="0" r="0" b="0"/>
            </a:stretch>
          </a:blipFill>
        </p:spPr>
      </p:sp>
      <p:sp>
        <p:nvSpPr>
          <p:cNvPr name="Freeform 4" id="4"/>
          <p:cNvSpPr/>
          <p:nvPr/>
        </p:nvSpPr>
        <p:spPr>
          <a:xfrm flipH="false" flipV="false" rot="0">
            <a:off x="9856852" y="4328261"/>
            <a:ext cx="7718297" cy="1630478"/>
          </a:xfrm>
          <a:custGeom>
            <a:avLst/>
            <a:gdLst/>
            <a:ahLst/>
            <a:cxnLst/>
            <a:rect r="r" b="b" t="t" l="l"/>
            <a:pathLst>
              <a:path h="1630478" w="7718297">
                <a:moveTo>
                  <a:pt x="0" y="0"/>
                </a:moveTo>
                <a:lnTo>
                  <a:pt x="7718296" y="0"/>
                </a:lnTo>
                <a:lnTo>
                  <a:pt x="7718296" y="1630478"/>
                </a:lnTo>
                <a:lnTo>
                  <a:pt x="0" y="1630478"/>
                </a:lnTo>
                <a:lnTo>
                  <a:pt x="0" y="0"/>
                </a:lnTo>
                <a:close/>
              </a:path>
            </a:pathLst>
          </a:custGeom>
          <a:blipFill>
            <a:blip r:embed="rId4"/>
            <a:stretch>
              <a:fillRect l="0" t="-1009" r="-3239" b="-1009"/>
            </a:stretch>
          </a:blipFill>
        </p:spPr>
      </p:sp>
      <p:sp>
        <p:nvSpPr>
          <p:cNvPr name="TextBox 5" id="5"/>
          <p:cNvSpPr txBox="true"/>
          <p:nvPr/>
        </p:nvSpPr>
        <p:spPr>
          <a:xfrm rot="0">
            <a:off x="317924" y="2315303"/>
            <a:ext cx="8826076" cy="7971697"/>
          </a:xfrm>
          <a:prstGeom prst="rect">
            <a:avLst/>
          </a:prstGeom>
        </p:spPr>
        <p:txBody>
          <a:bodyPr anchor="t" rtlCol="false" tIns="0" lIns="0" bIns="0" rIns="0">
            <a:spAutoFit/>
          </a:bodyPr>
          <a:lstStyle/>
          <a:p>
            <a:pPr algn="just">
              <a:lnSpc>
                <a:spcPts val="3177"/>
              </a:lnSpc>
            </a:pPr>
            <a:r>
              <a:rPr lang="en-US" sz="2269">
                <a:solidFill>
                  <a:srgbClr val="FFFFFF"/>
                </a:solidFill>
                <a:latin typeface="TT Mussels"/>
                <a:ea typeface="TT Mussels"/>
                <a:cs typeface="TT Mussels"/>
                <a:sym typeface="TT Mussels"/>
              </a:rPr>
              <a:t>R² Skoru: 0.0211</a:t>
            </a:r>
          </a:p>
          <a:p>
            <a:pPr algn="just">
              <a:lnSpc>
                <a:spcPts val="3177"/>
              </a:lnSpc>
            </a:pPr>
            <a:r>
              <a:rPr lang="en-US" sz="2269">
                <a:solidFill>
                  <a:srgbClr val="FFFFFF"/>
                </a:solidFill>
                <a:latin typeface="TT Mussels"/>
                <a:ea typeface="TT Mussels"/>
                <a:cs typeface="TT Mussels"/>
                <a:sym typeface="TT Mussels"/>
              </a:rPr>
              <a:t>Bu değer, modelin IMDb puanlarındaki değişkenliğin sadece %2.11’ini açıklayabildiğini gösterir. Yani model oldukça zayıftır ve bağımsız değişkenler (tür, yönetmen, yıl, süre) IMDb puanını tahmin etmede yetersiz kalmaktadır.</a:t>
            </a:r>
          </a:p>
          <a:p>
            <a:pPr algn="just">
              <a:lnSpc>
                <a:spcPts val="3177"/>
              </a:lnSpc>
            </a:pPr>
          </a:p>
          <a:p>
            <a:pPr algn="just">
              <a:lnSpc>
                <a:spcPts val="3177"/>
              </a:lnSpc>
            </a:pPr>
            <a:r>
              <a:rPr lang="en-US" sz="2269">
                <a:solidFill>
                  <a:srgbClr val="FFFFFF"/>
                </a:solidFill>
                <a:latin typeface="TT Mussels"/>
                <a:ea typeface="TT Mussels"/>
                <a:cs typeface="TT Mussels"/>
                <a:sym typeface="TT Mussels"/>
              </a:rPr>
              <a:t>Normalde bu skor 0.6–0.9 arası olsaydı güçlü bir modelden söz edebilirdik. 0.02 ise neredeyse hiç açıklama yapamıyor demektir.</a:t>
            </a:r>
          </a:p>
          <a:p>
            <a:pPr algn="just">
              <a:lnSpc>
                <a:spcPts val="3177"/>
              </a:lnSpc>
            </a:pPr>
            <a:r>
              <a:rPr lang="en-US" sz="2269">
                <a:solidFill>
                  <a:srgbClr val="FFFFFF"/>
                </a:solidFill>
                <a:latin typeface="TT Mussels"/>
                <a:ea typeface="TT Mussels"/>
                <a:cs typeface="TT Mussels"/>
                <a:sym typeface="TT Mussels"/>
              </a:rPr>
              <a:t>RMSE: 0.3423</a:t>
            </a:r>
          </a:p>
          <a:p>
            <a:pPr algn="just">
              <a:lnSpc>
                <a:spcPts val="3177"/>
              </a:lnSpc>
            </a:pPr>
            <a:r>
              <a:rPr lang="en-US" sz="2269">
                <a:solidFill>
                  <a:srgbClr val="FFFFFF"/>
                </a:solidFill>
                <a:latin typeface="TT Mussels"/>
                <a:ea typeface="TT Mussels"/>
                <a:cs typeface="TT Mussels"/>
                <a:sym typeface="TT Mussels"/>
              </a:rPr>
              <a:t>Modelin IMDb puanı tahminlerindeki ortalama hata yaklaşık 0.34 puandır. Yani model, bir filmin puanını genellikle gerçek değerinden ±0.34 sapmayla tahmin edebiliyor. Bu, bazı bağlamlar için kabul edilebilir olsa da R² değeriyle birlikte değerlendirildiğinde başarısız bir tahmin performansı ortaya koymaktadır.</a:t>
            </a:r>
          </a:p>
          <a:p>
            <a:pPr algn="just">
              <a:lnSpc>
                <a:spcPts val="3177"/>
              </a:lnSpc>
              <a:spcBef>
                <a:spcPct val="0"/>
              </a:spcBef>
            </a:pPr>
            <a:r>
              <a:rPr lang="en-US" sz="2269">
                <a:solidFill>
                  <a:srgbClr val="FFFFFF"/>
                </a:solidFill>
                <a:latin typeface="TT Mussels"/>
                <a:ea typeface="TT Mussels"/>
                <a:cs typeface="TT Mussels"/>
                <a:sym typeface="TT Mussels"/>
              </a:rPr>
              <a:t>Modelin R² değeri yalnızca 0.0211 olduğu için, kurduğumuz doğrusal regresyon modeli IMDb puanlarının çok küçük bir kısmını açıklayabilmiştir. Bu da tür, yönetmen, süre ve yıl gibi değişkenlerin tek başına yeterli olmadığını; puanı etkileyen başka önemli faktörlerin (örneğin oyuncular, senaryo, ödüller, eleştirmen puanları) göz önünde bulundurulması gerektiğini göstermektedir.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sp>
        <p:nvSpPr>
          <p:cNvPr name="Freeform 3" id="3"/>
          <p:cNvSpPr/>
          <p:nvPr/>
        </p:nvSpPr>
        <p:spPr>
          <a:xfrm flipH="false" flipV="false" rot="0">
            <a:off x="460979" y="523731"/>
            <a:ext cx="7367136" cy="3950627"/>
          </a:xfrm>
          <a:custGeom>
            <a:avLst/>
            <a:gdLst/>
            <a:ahLst/>
            <a:cxnLst/>
            <a:rect r="r" b="b" t="t" l="l"/>
            <a:pathLst>
              <a:path h="3950627" w="7367136">
                <a:moveTo>
                  <a:pt x="0" y="0"/>
                </a:moveTo>
                <a:lnTo>
                  <a:pt x="7367136" y="0"/>
                </a:lnTo>
                <a:lnTo>
                  <a:pt x="7367136" y="3950627"/>
                </a:lnTo>
                <a:lnTo>
                  <a:pt x="0" y="3950627"/>
                </a:lnTo>
                <a:lnTo>
                  <a:pt x="0" y="0"/>
                </a:lnTo>
                <a:close/>
              </a:path>
            </a:pathLst>
          </a:custGeom>
          <a:blipFill>
            <a:blip r:embed="rId3"/>
            <a:stretch>
              <a:fillRect l="0" t="0" r="0" b="0"/>
            </a:stretch>
          </a:blipFill>
        </p:spPr>
      </p:sp>
      <p:sp>
        <p:nvSpPr>
          <p:cNvPr name="Freeform 4" id="4"/>
          <p:cNvSpPr/>
          <p:nvPr/>
        </p:nvSpPr>
        <p:spPr>
          <a:xfrm flipH="false" flipV="false" rot="0">
            <a:off x="9689145" y="1846596"/>
            <a:ext cx="8344195" cy="5528029"/>
          </a:xfrm>
          <a:custGeom>
            <a:avLst/>
            <a:gdLst/>
            <a:ahLst/>
            <a:cxnLst/>
            <a:rect r="r" b="b" t="t" l="l"/>
            <a:pathLst>
              <a:path h="5528029" w="8344195">
                <a:moveTo>
                  <a:pt x="0" y="0"/>
                </a:moveTo>
                <a:lnTo>
                  <a:pt x="8344195" y="0"/>
                </a:lnTo>
                <a:lnTo>
                  <a:pt x="8344195" y="5528029"/>
                </a:lnTo>
                <a:lnTo>
                  <a:pt x="0" y="5528029"/>
                </a:lnTo>
                <a:lnTo>
                  <a:pt x="0" y="0"/>
                </a:lnTo>
                <a:close/>
              </a:path>
            </a:pathLst>
          </a:custGeom>
          <a:blipFill>
            <a:blip r:embed="rId4"/>
            <a:stretch>
              <a:fillRect l="0" t="0" r="0" b="0"/>
            </a:stretch>
          </a:blipFill>
        </p:spPr>
      </p:sp>
      <p:sp>
        <p:nvSpPr>
          <p:cNvPr name="TextBox 5" id="5"/>
          <p:cNvSpPr txBox="true"/>
          <p:nvPr/>
        </p:nvSpPr>
        <p:spPr>
          <a:xfrm rot="0">
            <a:off x="249797" y="4543936"/>
            <a:ext cx="8894203" cy="5572160"/>
          </a:xfrm>
          <a:prstGeom prst="rect">
            <a:avLst/>
          </a:prstGeom>
        </p:spPr>
        <p:txBody>
          <a:bodyPr anchor="t" rtlCol="false" tIns="0" lIns="0" bIns="0" rIns="0">
            <a:spAutoFit/>
          </a:bodyPr>
          <a:lstStyle/>
          <a:p>
            <a:pPr algn="l">
              <a:lnSpc>
                <a:spcPts val="4039"/>
              </a:lnSpc>
              <a:spcBef>
                <a:spcPct val="0"/>
              </a:spcBef>
            </a:pPr>
            <a:r>
              <a:rPr lang="en-US" sz="2885">
                <a:solidFill>
                  <a:srgbClr val="FFFFFF"/>
                </a:solidFill>
                <a:latin typeface="TT Mussels"/>
                <a:ea typeface="TT Mussels"/>
                <a:cs typeface="TT Mussels"/>
                <a:sym typeface="TT Mussels"/>
              </a:rPr>
              <a:t>Bu gr</a:t>
            </a:r>
            <a:r>
              <a:rPr lang="en-US" sz="2885">
                <a:solidFill>
                  <a:srgbClr val="FFFFFF"/>
                </a:solidFill>
                <a:latin typeface="TT Mussels"/>
                <a:ea typeface="TT Mussels"/>
                <a:cs typeface="TT Mussels"/>
                <a:sym typeface="TT Mussels"/>
              </a:rPr>
              <a:t>afik, regresyon modelinin tahmin ettiği IMDb puanları ile gerçek puanlar arasındaki ilişkiyi göstermektedir. Noktaların çoğu yatayda, 8.0–8.2 aralığında kümelenmiş olup, bu durum modelin çoğu filmi ortalamaya yakın bir değerle tahmin ettiğini göstermektedir. İdeal bir modelde noktaların çapraz doğrultuda hizalanması beklenirken, bu grafikte o çizgiye yakınlık oldukça düşüktür. Bu da modelin veri içindeki farklılıkları yeterince yakalayamadığını ve genelleme eğiliminde olduğunu ortaya koymaktadır. Sonuç olarak, modelin tahmin gücü zayıftır ve geliştirilmeye ihtiyaç vardır.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sp>
        <p:nvSpPr>
          <p:cNvPr name="TextBox 3" id="3"/>
          <p:cNvSpPr txBox="true"/>
          <p:nvPr/>
        </p:nvSpPr>
        <p:spPr>
          <a:xfrm rot="0">
            <a:off x="121087" y="2396522"/>
            <a:ext cx="18045825" cy="5129377"/>
          </a:xfrm>
          <a:prstGeom prst="rect">
            <a:avLst/>
          </a:prstGeom>
        </p:spPr>
        <p:txBody>
          <a:bodyPr anchor="t" rtlCol="false" tIns="0" lIns="0" bIns="0" rIns="0">
            <a:spAutoFit/>
          </a:bodyPr>
          <a:lstStyle/>
          <a:p>
            <a:pPr algn="ctr" marL="0" indent="0" lvl="0">
              <a:lnSpc>
                <a:spcPts val="13188"/>
              </a:lnSpc>
              <a:spcBef>
                <a:spcPct val="0"/>
              </a:spcBef>
            </a:pPr>
            <a:r>
              <a:rPr lang="en-US" sz="14334" spc="-301">
                <a:solidFill>
                  <a:srgbClr val="FF4444"/>
                </a:solidFill>
                <a:latin typeface="AC Compacta"/>
                <a:ea typeface="AC Compacta"/>
                <a:cs typeface="AC Compacta"/>
                <a:sym typeface="AC Compacta"/>
              </a:rPr>
              <a:t>PEKI IMDB PUANLARINI TAHMIN ETMEDEKI BASARIYI NASIL ARTTIRABILIRIZ?</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sp>
        <p:nvSpPr>
          <p:cNvPr name="Freeform 3" id="3"/>
          <p:cNvSpPr/>
          <p:nvPr/>
        </p:nvSpPr>
        <p:spPr>
          <a:xfrm flipH="false" flipV="false" rot="0">
            <a:off x="7909001" y="1248395"/>
            <a:ext cx="8923626" cy="2962280"/>
          </a:xfrm>
          <a:custGeom>
            <a:avLst/>
            <a:gdLst/>
            <a:ahLst/>
            <a:cxnLst/>
            <a:rect r="r" b="b" t="t" l="l"/>
            <a:pathLst>
              <a:path h="2962280" w="8923626">
                <a:moveTo>
                  <a:pt x="0" y="0"/>
                </a:moveTo>
                <a:lnTo>
                  <a:pt x="8923627" y="0"/>
                </a:lnTo>
                <a:lnTo>
                  <a:pt x="8923627" y="2962279"/>
                </a:lnTo>
                <a:lnTo>
                  <a:pt x="0" y="2962279"/>
                </a:lnTo>
                <a:lnTo>
                  <a:pt x="0" y="0"/>
                </a:lnTo>
                <a:close/>
              </a:path>
            </a:pathLst>
          </a:custGeom>
          <a:blipFill>
            <a:blip r:embed="rId3"/>
            <a:stretch>
              <a:fillRect l="0" t="-1211" r="0" b="-1211"/>
            </a:stretch>
          </a:blipFill>
        </p:spPr>
      </p:sp>
      <p:sp>
        <p:nvSpPr>
          <p:cNvPr name="Freeform 4" id="4"/>
          <p:cNvSpPr/>
          <p:nvPr/>
        </p:nvSpPr>
        <p:spPr>
          <a:xfrm flipH="false" flipV="false" rot="0">
            <a:off x="10235512" y="4477272"/>
            <a:ext cx="4270605" cy="900355"/>
          </a:xfrm>
          <a:custGeom>
            <a:avLst/>
            <a:gdLst/>
            <a:ahLst/>
            <a:cxnLst/>
            <a:rect r="r" b="b" t="t" l="l"/>
            <a:pathLst>
              <a:path h="900355" w="4270605">
                <a:moveTo>
                  <a:pt x="0" y="0"/>
                </a:moveTo>
                <a:lnTo>
                  <a:pt x="4270605" y="0"/>
                </a:lnTo>
                <a:lnTo>
                  <a:pt x="4270605" y="900355"/>
                </a:lnTo>
                <a:lnTo>
                  <a:pt x="0" y="900355"/>
                </a:lnTo>
                <a:lnTo>
                  <a:pt x="0" y="0"/>
                </a:lnTo>
                <a:close/>
              </a:path>
            </a:pathLst>
          </a:custGeom>
          <a:blipFill>
            <a:blip r:embed="rId4"/>
            <a:stretch>
              <a:fillRect l="0" t="0" r="0" b="0"/>
            </a:stretch>
          </a:blipFill>
        </p:spPr>
      </p:sp>
      <p:sp>
        <p:nvSpPr>
          <p:cNvPr name="Freeform 5" id="5"/>
          <p:cNvSpPr/>
          <p:nvPr/>
        </p:nvSpPr>
        <p:spPr>
          <a:xfrm flipH="false" flipV="false" rot="0">
            <a:off x="8878204" y="5644327"/>
            <a:ext cx="6985220" cy="4574560"/>
          </a:xfrm>
          <a:custGeom>
            <a:avLst/>
            <a:gdLst/>
            <a:ahLst/>
            <a:cxnLst/>
            <a:rect r="r" b="b" t="t" l="l"/>
            <a:pathLst>
              <a:path h="4574560" w="6985220">
                <a:moveTo>
                  <a:pt x="0" y="0"/>
                </a:moveTo>
                <a:lnTo>
                  <a:pt x="6985220" y="0"/>
                </a:lnTo>
                <a:lnTo>
                  <a:pt x="6985220" y="4574560"/>
                </a:lnTo>
                <a:lnTo>
                  <a:pt x="0" y="4574560"/>
                </a:lnTo>
                <a:lnTo>
                  <a:pt x="0" y="0"/>
                </a:lnTo>
                <a:close/>
              </a:path>
            </a:pathLst>
          </a:custGeom>
          <a:blipFill>
            <a:blip r:embed="rId5"/>
            <a:stretch>
              <a:fillRect l="0" t="0" r="0" b="0"/>
            </a:stretch>
          </a:blipFill>
        </p:spPr>
      </p:sp>
      <p:sp>
        <p:nvSpPr>
          <p:cNvPr name="TextBox 6" id="6"/>
          <p:cNvSpPr txBox="true"/>
          <p:nvPr/>
        </p:nvSpPr>
        <p:spPr>
          <a:xfrm rot="0">
            <a:off x="332487" y="1430280"/>
            <a:ext cx="6666734" cy="7828020"/>
          </a:xfrm>
          <a:prstGeom prst="rect">
            <a:avLst/>
          </a:prstGeom>
        </p:spPr>
        <p:txBody>
          <a:bodyPr anchor="t" rtlCol="false" tIns="0" lIns="0" bIns="0" rIns="0">
            <a:spAutoFit/>
          </a:bodyPr>
          <a:lstStyle/>
          <a:p>
            <a:pPr algn="l">
              <a:lnSpc>
                <a:spcPts val="3899"/>
              </a:lnSpc>
              <a:spcBef>
                <a:spcPct val="0"/>
              </a:spcBef>
            </a:pPr>
            <a:r>
              <a:rPr lang="en-US" sz="2785">
                <a:solidFill>
                  <a:srgbClr val="FFFFFF"/>
                </a:solidFill>
                <a:latin typeface="TT Mussels"/>
                <a:ea typeface="TT Mussels"/>
                <a:cs typeface="TT Mussels"/>
                <a:sym typeface="TT Mussels"/>
              </a:rPr>
              <a:t>Lineer Regresyon modelinin %2 gibi düşük bir R² skoru, veri ile model arasındaki doğrusal ilişkinin çok zayıf olduğunu gösterir. Yani, film puanlarını sadece doğrusal kombinasyonlarla tahmin etmek, verideki karmaşık yapıyı yakalamakta yetersiz kalıyor. Random Forest Regressor'un %4'lük R² skoru ise modelin doğrusal olmayan ilişkileri bir nebze daha iyi yakalayabildiğini ve dolayısıyla tahmin performansının Lineer Regresyon'dan daha iyi olduğunu gösterir. Ancak her iki model de genel olarak düşük açıklama gücüne sahip; bu da ya veride önemli eksik değişkenler olduğunu ya da model parametrelerinin ve özellik mühendisliğinin iyileştirilmesi gerektiğini işaret eder.</a:t>
            </a:r>
          </a:p>
        </p:txBody>
      </p:sp>
      <p:sp>
        <p:nvSpPr>
          <p:cNvPr name="TextBox 7" id="7"/>
          <p:cNvSpPr txBox="true"/>
          <p:nvPr/>
        </p:nvSpPr>
        <p:spPr>
          <a:xfrm rot="0">
            <a:off x="2726573" y="219075"/>
            <a:ext cx="11195031" cy="1029320"/>
          </a:xfrm>
          <a:prstGeom prst="rect">
            <a:avLst/>
          </a:prstGeom>
        </p:spPr>
        <p:txBody>
          <a:bodyPr anchor="t" rtlCol="false" tIns="0" lIns="0" bIns="0" rIns="0">
            <a:spAutoFit/>
          </a:bodyPr>
          <a:lstStyle/>
          <a:p>
            <a:pPr algn="ctr" marL="0" indent="0" lvl="0">
              <a:lnSpc>
                <a:spcPts val="7544"/>
              </a:lnSpc>
              <a:spcBef>
                <a:spcPct val="0"/>
              </a:spcBef>
            </a:pPr>
            <a:r>
              <a:rPr lang="en-US" sz="8200" spc="-172">
                <a:solidFill>
                  <a:srgbClr val="FF4444"/>
                </a:solidFill>
                <a:latin typeface="AC Compacta"/>
                <a:ea typeface="AC Compacta"/>
                <a:cs typeface="AC Compacta"/>
                <a:sym typeface="AC Compacta"/>
              </a:rPr>
              <a:t>RANDOM FOREST REGRESSOR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sp>
        <p:nvSpPr>
          <p:cNvPr name="TextBox 3" id="3"/>
          <p:cNvSpPr txBox="true"/>
          <p:nvPr/>
        </p:nvSpPr>
        <p:spPr>
          <a:xfrm rot="0">
            <a:off x="1748567" y="405741"/>
            <a:ext cx="13659811" cy="9418368"/>
          </a:xfrm>
          <a:prstGeom prst="rect">
            <a:avLst/>
          </a:prstGeom>
        </p:spPr>
        <p:txBody>
          <a:bodyPr anchor="t" rtlCol="false" tIns="0" lIns="0" bIns="0" rIns="0">
            <a:spAutoFit/>
          </a:bodyPr>
          <a:lstStyle/>
          <a:p>
            <a:pPr algn="l">
              <a:lnSpc>
                <a:spcPts val="3252"/>
              </a:lnSpc>
              <a:spcBef>
                <a:spcPct val="0"/>
              </a:spcBef>
            </a:pPr>
            <a:r>
              <a:rPr lang="en-US" sz="2323">
                <a:solidFill>
                  <a:srgbClr val="FFFFFF"/>
                </a:solidFill>
                <a:latin typeface="TT Mussels"/>
                <a:ea typeface="TT Mussels"/>
                <a:cs typeface="TT Mussels"/>
                <a:sym typeface="TT Mussels"/>
              </a:rPr>
              <a:t>1. Daha Fazla ve Anlamlı Özellik (Feat</a:t>
            </a:r>
            <a:r>
              <a:rPr lang="en-US" sz="2323">
                <a:solidFill>
                  <a:srgbClr val="FFFFFF"/>
                </a:solidFill>
                <a:latin typeface="TT Mussels"/>
                <a:ea typeface="TT Mussels"/>
                <a:cs typeface="TT Mussels"/>
                <a:sym typeface="TT Mussels"/>
              </a:rPr>
              <a:t>ure Engineering) Ekle</a:t>
            </a:r>
          </a:p>
          <a:p>
            <a:pPr algn="l">
              <a:lnSpc>
                <a:spcPts val="3252"/>
              </a:lnSpc>
              <a:spcBef>
                <a:spcPct val="0"/>
              </a:spcBef>
            </a:pPr>
            <a:r>
              <a:rPr lang="en-US" sz="2323">
                <a:solidFill>
                  <a:srgbClr val="FFFFFF"/>
                </a:solidFill>
                <a:latin typeface="TT Mussels"/>
                <a:ea typeface="TT Mussels"/>
                <a:cs typeface="TT Mussels"/>
                <a:sym typeface="TT Mussels"/>
              </a:rPr>
              <a:t> Modelde şu anda yalnızca tür (Genre), yönetmen (Director), süre (Runtime) ve yıl (Year) kullanılmakta. Bunlara ek olarak:</a:t>
            </a:r>
          </a:p>
          <a:p>
            <a:pPr algn="l">
              <a:lnSpc>
                <a:spcPts val="3252"/>
              </a:lnSpc>
              <a:spcBef>
                <a:spcPct val="0"/>
              </a:spcBef>
            </a:pPr>
            <a:r>
              <a:rPr lang="en-US" sz="2323">
                <a:solidFill>
                  <a:srgbClr val="FFFFFF"/>
                </a:solidFill>
                <a:latin typeface="TT Mussels"/>
                <a:ea typeface="TT Mussels"/>
                <a:cs typeface="TT Mussels"/>
                <a:sym typeface="TT Mussels"/>
              </a:rPr>
              <a:t>Oyuncular (Cast) → Başrol oyuncuları çok etkili olabilir.</a:t>
            </a:r>
          </a:p>
          <a:p>
            <a:pPr algn="l">
              <a:lnSpc>
                <a:spcPts val="3252"/>
              </a:lnSpc>
              <a:spcBef>
                <a:spcPct val="0"/>
              </a:spcBef>
            </a:pPr>
            <a:r>
              <a:rPr lang="en-US" sz="2323">
                <a:solidFill>
                  <a:srgbClr val="FFFFFF"/>
                </a:solidFill>
                <a:latin typeface="TT Mussels"/>
                <a:ea typeface="TT Mussels"/>
                <a:cs typeface="TT Mussels"/>
                <a:sym typeface="TT Mussels"/>
              </a:rPr>
              <a:t>Yapım ülkesi</a:t>
            </a:r>
          </a:p>
          <a:p>
            <a:pPr algn="l">
              <a:lnSpc>
                <a:spcPts val="3252"/>
              </a:lnSpc>
              <a:spcBef>
                <a:spcPct val="0"/>
              </a:spcBef>
            </a:pPr>
            <a:r>
              <a:rPr lang="en-US" sz="2323">
                <a:solidFill>
                  <a:srgbClr val="FFFFFF"/>
                </a:solidFill>
                <a:latin typeface="TT Mussels"/>
                <a:ea typeface="TT Mussels"/>
                <a:cs typeface="TT Mussels"/>
                <a:sym typeface="TT Mussels"/>
              </a:rPr>
              <a:t>Ödül sayısı (Oscar, Altın Küre, vs.)</a:t>
            </a:r>
          </a:p>
          <a:p>
            <a:pPr algn="l">
              <a:lnSpc>
                <a:spcPts val="3252"/>
              </a:lnSpc>
              <a:spcBef>
                <a:spcPct val="0"/>
              </a:spcBef>
            </a:pPr>
            <a:r>
              <a:rPr lang="en-US" sz="2323">
                <a:solidFill>
                  <a:srgbClr val="FFFFFF"/>
                </a:solidFill>
                <a:latin typeface="TT Mussels"/>
                <a:ea typeface="TT Mussels"/>
                <a:cs typeface="TT Mussels"/>
                <a:sym typeface="TT Mussels"/>
              </a:rPr>
              <a:t>Tür sayısı → Çok türlü filmler farklı etkiler yaratabilir.</a:t>
            </a:r>
          </a:p>
          <a:p>
            <a:pPr algn="l">
              <a:lnSpc>
                <a:spcPts val="3252"/>
              </a:lnSpc>
              <a:spcBef>
                <a:spcPct val="0"/>
              </a:spcBef>
            </a:pPr>
            <a:r>
              <a:rPr lang="en-US" sz="2323">
                <a:solidFill>
                  <a:srgbClr val="FFFFFF"/>
                </a:solidFill>
                <a:latin typeface="TT Mussels"/>
                <a:ea typeface="TT Mussels"/>
                <a:cs typeface="TT Mussels"/>
                <a:sym typeface="TT Mussels"/>
              </a:rPr>
              <a:t>Dil (İngilizce, Korece vb.)</a:t>
            </a:r>
          </a:p>
          <a:p>
            <a:pPr algn="l">
              <a:lnSpc>
                <a:spcPts val="3252"/>
              </a:lnSpc>
              <a:spcBef>
                <a:spcPct val="0"/>
              </a:spcBef>
            </a:pPr>
            <a:r>
              <a:rPr lang="en-US" sz="2323">
                <a:solidFill>
                  <a:srgbClr val="FFFFFF"/>
                </a:solidFill>
                <a:latin typeface="TT Mussels"/>
                <a:ea typeface="TT Mussels"/>
                <a:cs typeface="TT Mussels"/>
                <a:sym typeface="TT Mussels"/>
              </a:rPr>
              <a:t>Metascore veya Rotten Tomatoes puanı</a:t>
            </a:r>
          </a:p>
          <a:p>
            <a:pPr algn="l">
              <a:lnSpc>
                <a:spcPts val="3252"/>
              </a:lnSpc>
              <a:spcBef>
                <a:spcPct val="0"/>
              </a:spcBef>
            </a:pPr>
            <a:r>
              <a:rPr lang="en-US" sz="2323">
                <a:solidFill>
                  <a:srgbClr val="FFFFFF"/>
                </a:solidFill>
                <a:latin typeface="TT Mussels"/>
                <a:ea typeface="TT Mussels"/>
                <a:cs typeface="TT Mussels"/>
                <a:sym typeface="TT Mussels"/>
              </a:rPr>
              <a:t>Sosyal medya puanı / etkileşimi</a:t>
            </a:r>
          </a:p>
          <a:p>
            <a:pPr algn="l">
              <a:lnSpc>
                <a:spcPts val="3252"/>
              </a:lnSpc>
              <a:spcBef>
                <a:spcPct val="0"/>
              </a:spcBef>
            </a:pPr>
            <a:r>
              <a:rPr lang="en-US" sz="2323">
                <a:solidFill>
                  <a:srgbClr val="FFFFFF"/>
                </a:solidFill>
                <a:latin typeface="TT Mussels"/>
                <a:ea typeface="TT Mussels"/>
                <a:cs typeface="TT Mussels"/>
                <a:sym typeface="TT Mussels"/>
              </a:rPr>
              <a:t> </a:t>
            </a:r>
            <a:r>
              <a:rPr lang="en-US" sz="2323">
                <a:solidFill>
                  <a:srgbClr val="FFFFFF"/>
                </a:solidFill>
                <a:latin typeface="TT Mussels"/>
                <a:ea typeface="TT Mussels"/>
                <a:cs typeface="TT Mussels"/>
                <a:sym typeface="TT Mussels"/>
              </a:rPr>
              <a:t>2. Kategorik Değişkenleri Daha Zengin Temsil Et (One-Hot Encoding)</a:t>
            </a:r>
          </a:p>
          <a:p>
            <a:pPr algn="l">
              <a:lnSpc>
                <a:spcPts val="3252"/>
              </a:lnSpc>
              <a:spcBef>
                <a:spcPct val="0"/>
              </a:spcBef>
            </a:pPr>
            <a:r>
              <a:rPr lang="en-US" sz="2323">
                <a:solidFill>
                  <a:srgbClr val="FFFFFF"/>
                </a:solidFill>
                <a:latin typeface="TT Mussels"/>
                <a:ea typeface="TT Mussels"/>
                <a:cs typeface="TT Mussels"/>
                <a:sym typeface="TT Mussels"/>
              </a:rPr>
              <a:t> LabelEncoder sıralı anlam taşımayan kategorileri sayıya çevirir, ama bu bazı algoritmalar için yanıltıcı olabilir.</a:t>
            </a:r>
          </a:p>
          <a:p>
            <a:pPr algn="l">
              <a:lnSpc>
                <a:spcPts val="3252"/>
              </a:lnSpc>
              <a:spcBef>
                <a:spcPct val="0"/>
              </a:spcBef>
            </a:pPr>
            <a:r>
              <a:rPr lang="en-US" sz="2323">
                <a:solidFill>
                  <a:srgbClr val="FFFFFF"/>
                </a:solidFill>
                <a:latin typeface="TT Mussels"/>
                <a:ea typeface="TT Mussels"/>
                <a:cs typeface="TT Mussels"/>
                <a:sym typeface="TT Mussels"/>
              </a:rPr>
              <a:t> Örn: Genre_encoded = 0, 1, 2... gibi sayılar sıralı algılanır.</a:t>
            </a:r>
          </a:p>
          <a:p>
            <a:pPr algn="l">
              <a:lnSpc>
                <a:spcPts val="3252"/>
              </a:lnSpc>
              <a:spcBef>
                <a:spcPct val="0"/>
              </a:spcBef>
            </a:pPr>
            <a:r>
              <a:rPr lang="en-US" sz="2323">
                <a:solidFill>
                  <a:srgbClr val="FFFFFF"/>
                </a:solidFill>
                <a:latin typeface="TT Mussels"/>
                <a:ea typeface="TT Mussels"/>
                <a:cs typeface="TT Mussels"/>
                <a:sym typeface="TT Mussels"/>
              </a:rPr>
              <a:t> Alternatif: pd.get_dummies(df["Genre"]) ile her tür için ayrı sütun oluşturulabilir.</a:t>
            </a:r>
          </a:p>
          <a:p>
            <a:pPr algn="l">
              <a:lnSpc>
                <a:spcPts val="3252"/>
              </a:lnSpc>
              <a:spcBef>
                <a:spcPct val="0"/>
              </a:spcBef>
            </a:pPr>
            <a:r>
              <a:rPr lang="en-US" sz="2323">
                <a:solidFill>
                  <a:srgbClr val="FFFFFF"/>
                </a:solidFill>
                <a:latin typeface="TT Mussels"/>
                <a:ea typeface="TT Mussels"/>
                <a:cs typeface="TT Mussels"/>
                <a:sym typeface="TT Mussels"/>
              </a:rPr>
              <a:t> 3. Nümerik Değişkenleri Ölçekle (Feature Scaling)</a:t>
            </a:r>
          </a:p>
          <a:p>
            <a:pPr algn="l">
              <a:lnSpc>
                <a:spcPts val="3252"/>
              </a:lnSpc>
              <a:spcBef>
                <a:spcPct val="0"/>
              </a:spcBef>
            </a:pPr>
            <a:r>
              <a:rPr lang="en-US" sz="2323">
                <a:solidFill>
                  <a:srgbClr val="FFFFFF"/>
                </a:solidFill>
                <a:latin typeface="TT Mussels"/>
                <a:ea typeface="TT Mussels"/>
                <a:cs typeface="TT Mussels"/>
                <a:sym typeface="TT Mussels"/>
              </a:rPr>
              <a:t> Süre, yıl gibi değişkenler farklı ölçeklerde olabilir. Bunları normalize etmek (StandardScaler, MinMaxScaler) modelin stabil çalışmasına yardımcı olabilir.</a:t>
            </a:r>
          </a:p>
          <a:p>
            <a:pPr algn="l">
              <a:lnSpc>
                <a:spcPts val="3252"/>
              </a:lnSpc>
              <a:spcBef>
                <a:spcPct val="0"/>
              </a:spcBef>
            </a:pPr>
            <a:r>
              <a:rPr lang="en-US" sz="2323">
                <a:solidFill>
                  <a:srgbClr val="FFFFFF"/>
                </a:solidFill>
                <a:latin typeface="TT Mussels"/>
                <a:ea typeface="TT Mussels"/>
                <a:cs typeface="TT Mussels"/>
                <a:sym typeface="TT Mussels"/>
              </a:rPr>
              <a:t>4. Etkileşim Terimleri Eklemek</a:t>
            </a:r>
          </a:p>
          <a:p>
            <a:pPr algn="l">
              <a:lnSpc>
                <a:spcPts val="3252"/>
              </a:lnSpc>
              <a:spcBef>
                <a:spcPct val="0"/>
              </a:spcBef>
            </a:pPr>
            <a:r>
              <a:rPr lang="en-US" sz="2323">
                <a:solidFill>
                  <a:srgbClr val="FFFFFF"/>
                </a:solidFill>
                <a:latin typeface="TT Mussels"/>
                <a:ea typeface="TT Mussels"/>
                <a:cs typeface="TT Mussels"/>
                <a:sym typeface="TT Mussels"/>
              </a:rPr>
              <a:t> Bazı değişkenler birlikte etki edebilir:</a:t>
            </a:r>
          </a:p>
          <a:p>
            <a:pPr algn="l">
              <a:lnSpc>
                <a:spcPts val="3252"/>
              </a:lnSpc>
              <a:spcBef>
                <a:spcPct val="0"/>
              </a:spcBef>
            </a:pPr>
            <a:r>
              <a:rPr lang="en-US" sz="2323">
                <a:solidFill>
                  <a:srgbClr val="FFFFFF"/>
                </a:solidFill>
                <a:latin typeface="TT Mussels"/>
                <a:ea typeface="TT Mussels"/>
                <a:cs typeface="TT Mussels"/>
                <a:sym typeface="TT Mussels"/>
              </a:rPr>
              <a:t> Örn: (Tür × Yıl), (Yönetmen × Tür)</a:t>
            </a:r>
          </a:p>
          <a:p>
            <a:pPr algn="l">
              <a:lnSpc>
                <a:spcPts val="3252"/>
              </a:lnSpc>
              <a:spcBef>
                <a:spcPct val="0"/>
              </a:spcBef>
            </a:pPr>
            <a:r>
              <a:rPr lang="en-US" sz="2323">
                <a:solidFill>
                  <a:srgbClr val="FFFFFF"/>
                </a:solidFill>
                <a:latin typeface="TT Mussels"/>
                <a:ea typeface="TT Mussels"/>
                <a:cs typeface="TT Mussels"/>
                <a:sym typeface="TT Mussels"/>
              </a:rPr>
              <a:t> Bu çarpımlar modele etkileşim bilgisi kazandırır.</a:t>
            </a:r>
          </a:p>
          <a:p>
            <a:pPr algn="l">
              <a:lnSpc>
                <a:spcPts val="3252"/>
              </a:lnSpc>
              <a:spcBef>
                <a:spcPct val="0"/>
              </a:spcBef>
            </a:pPr>
          </a:p>
          <a:p>
            <a:pPr algn="l">
              <a:lnSpc>
                <a:spcPts val="3252"/>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sp>
        <p:nvSpPr>
          <p:cNvPr name="TextBox 3" id="3"/>
          <p:cNvSpPr txBox="true"/>
          <p:nvPr/>
        </p:nvSpPr>
        <p:spPr>
          <a:xfrm rot="0">
            <a:off x="2588457" y="728296"/>
            <a:ext cx="11633197" cy="8056025"/>
          </a:xfrm>
          <a:prstGeom prst="rect">
            <a:avLst/>
          </a:prstGeom>
        </p:spPr>
        <p:txBody>
          <a:bodyPr anchor="t" rtlCol="false" tIns="0" lIns="0" bIns="0" rIns="0">
            <a:spAutoFit/>
          </a:bodyPr>
          <a:lstStyle/>
          <a:p>
            <a:pPr algn="l">
              <a:lnSpc>
                <a:spcPts val="3763"/>
              </a:lnSpc>
              <a:spcBef>
                <a:spcPct val="0"/>
              </a:spcBef>
            </a:pPr>
            <a:r>
              <a:rPr lang="en-US" sz="2688">
                <a:solidFill>
                  <a:srgbClr val="FFFFFF"/>
                </a:solidFill>
                <a:latin typeface="TT Mussels"/>
                <a:ea typeface="TT Mussels"/>
                <a:cs typeface="TT Mussels"/>
                <a:sym typeface="TT Mussels"/>
              </a:rPr>
              <a:t>5. Outlier Temizliğ</a:t>
            </a:r>
            <a:r>
              <a:rPr lang="en-US" sz="2688">
                <a:solidFill>
                  <a:srgbClr val="FFFFFF"/>
                </a:solidFill>
                <a:latin typeface="TT Mussels"/>
                <a:ea typeface="TT Mussels"/>
                <a:cs typeface="TT Mussels"/>
                <a:sym typeface="TT Mussels"/>
              </a:rPr>
              <a:t>i</a:t>
            </a:r>
          </a:p>
          <a:p>
            <a:pPr algn="l">
              <a:lnSpc>
                <a:spcPts val="3763"/>
              </a:lnSpc>
              <a:spcBef>
                <a:spcPct val="0"/>
              </a:spcBef>
            </a:pPr>
            <a:r>
              <a:rPr lang="en-US" sz="2688">
                <a:solidFill>
                  <a:srgbClr val="FFFFFF"/>
                </a:solidFill>
                <a:latin typeface="TT Mussels"/>
                <a:ea typeface="TT Mussels"/>
                <a:cs typeface="TT Mussels"/>
                <a:sym typeface="TT Mussels"/>
              </a:rPr>
              <a:t> IMDb puanı çok düşük veya çok yüksek olan uç filmler varsa, bunlar modelin öğrenmesini bozabilir. Aykırı değerleri temizlemek R²'yi iyileştirebilir.</a:t>
            </a:r>
          </a:p>
          <a:p>
            <a:pPr algn="l">
              <a:lnSpc>
                <a:spcPts val="3763"/>
              </a:lnSpc>
              <a:spcBef>
                <a:spcPct val="0"/>
              </a:spcBef>
            </a:pPr>
            <a:r>
              <a:rPr lang="en-US" sz="2688">
                <a:solidFill>
                  <a:srgbClr val="FFFFFF"/>
                </a:solidFill>
                <a:latin typeface="TT Mussels"/>
                <a:ea typeface="TT Mussels"/>
                <a:cs typeface="TT Mussels"/>
                <a:sym typeface="TT Mussels"/>
              </a:rPr>
              <a:t>6. </a:t>
            </a:r>
            <a:r>
              <a:rPr lang="en-US" sz="2688">
                <a:solidFill>
                  <a:srgbClr val="FFFFFF"/>
                </a:solidFill>
                <a:latin typeface="TT Mussels"/>
                <a:ea typeface="TT Mussels"/>
                <a:cs typeface="TT Mussels"/>
                <a:sym typeface="TT Mussels"/>
              </a:rPr>
              <a:t>Daha Gelişmiş veya veriye daha uygun Algoritmalar Kullanılabilir.</a:t>
            </a:r>
          </a:p>
          <a:p>
            <a:pPr algn="l">
              <a:lnSpc>
                <a:spcPts val="3763"/>
              </a:lnSpc>
              <a:spcBef>
                <a:spcPct val="0"/>
              </a:spcBef>
            </a:pPr>
            <a:r>
              <a:rPr lang="en-US" sz="2688">
                <a:solidFill>
                  <a:srgbClr val="FFFFFF"/>
                </a:solidFill>
                <a:latin typeface="TT Mussels"/>
                <a:ea typeface="TT Mussels"/>
                <a:cs typeface="TT Mussels"/>
                <a:sym typeface="TT Mussels"/>
              </a:rPr>
              <a:t>  Doğrusal olmayan modeller denenebilir:</a:t>
            </a:r>
          </a:p>
          <a:p>
            <a:pPr algn="l" marL="580423" indent="-290212" lvl="1">
              <a:lnSpc>
                <a:spcPts val="3763"/>
              </a:lnSpc>
              <a:spcBef>
                <a:spcPct val="0"/>
              </a:spcBef>
              <a:buFont typeface="Arial"/>
              <a:buChar char="•"/>
            </a:pPr>
            <a:r>
              <a:rPr lang="en-US" sz="2688">
                <a:solidFill>
                  <a:srgbClr val="FFFFFF"/>
                </a:solidFill>
                <a:latin typeface="TT Mussels"/>
                <a:ea typeface="TT Mussels"/>
                <a:cs typeface="TT Mussels"/>
                <a:sym typeface="TT Mussels"/>
              </a:rPr>
              <a:t>Decision Tree Regressor</a:t>
            </a:r>
          </a:p>
          <a:p>
            <a:pPr algn="l" marL="580423" indent="-290212" lvl="1">
              <a:lnSpc>
                <a:spcPts val="3763"/>
              </a:lnSpc>
              <a:spcBef>
                <a:spcPct val="0"/>
              </a:spcBef>
              <a:buFont typeface="Arial"/>
              <a:buChar char="•"/>
            </a:pPr>
            <a:r>
              <a:rPr lang="en-US" sz="2688">
                <a:solidFill>
                  <a:srgbClr val="FFFFFF"/>
                </a:solidFill>
                <a:latin typeface="TT Mussels"/>
                <a:ea typeface="TT Mussels"/>
                <a:cs typeface="TT Mussels"/>
                <a:sym typeface="TT Mussels"/>
              </a:rPr>
              <a:t>Gradient Boosting Regressor (XGBoost, LightGBM)</a:t>
            </a:r>
          </a:p>
          <a:p>
            <a:pPr algn="l" marL="580423" indent="-290212" lvl="1">
              <a:lnSpc>
                <a:spcPts val="3763"/>
              </a:lnSpc>
              <a:spcBef>
                <a:spcPct val="0"/>
              </a:spcBef>
              <a:buFont typeface="Arial"/>
              <a:buChar char="•"/>
            </a:pPr>
            <a:r>
              <a:rPr lang="en-US" sz="2688">
                <a:solidFill>
                  <a:srgbClr val="FFFFFF"/>
                </a:solidFill>
                <a:latin typeface="TT Mussels"/>
                <a:ea typeface="TT Mussels"/>
                <a:cs typeface="TT Mussels"/>
                <a:sym typeface="TT Mussels"/>
              </a:rPr>
              <a:t>Support Vector Regression (SVR)</a:t>
            </a:r>
          </a:p>
          <a:p>
            <a:pPr algn="l" marL="580423" indent="-290212" lvl="1">
              <a:lnSpc>
                <a:spcPts val="3763"/>
              </a:lnSpc>
              <a:spcBef>
                <a:spcPct val="0"/>
              </a:spcBef>
              <a:buFont typeface="Arial"/>
              <a:buChar char="•"/>
            </a:pPr>
            <a:r>
              <a:rPr lang="en-US" sz="2688">
                <a:solidFill>
                  <a:srgbClr val="FFFFFF"/>
                </a:solidFill>
                <a:latin typeface="TT Mussels"/>
                <a:ea typeface="TT Mussels"/>
                <a:cs typeface="TT Mussels"/>
                <a:sym typeface="TT Mussels"/>
              </a:rPr>
              <a:t>k-Nearest Neighbors Regressor</a:t>
            </a:r>
          </a:p>
          <a:p>
            <a:pPr algn="l">
              <a:lnSpc>
                <a:spcPts val="3763"/>
              </a:lnSpc>
              <a:spcBef>
                <a:spcPct val="0"/>
              </a:spcBef>
            </a:pPr>
            <a:r>
              <a:rPr lang="en-US" sz="2688">
                <a:solidFill>
                  <a:srgbClr val="FFFFFF"/>
                </a:solidFill>
                <a:latin typeface="TT Mussels"/>
                <a:ea typeface="TT Mussels"/>
                <a:cs typeface="TT Mussels"/>
                <a:sym typeface="TT Mussels"/>
              </a:rPr>
              <a:t>7. Model Doğrulaması ve Hiperparametre Ayarı</a:t>
            </a:r>
          </a:p>
          <a:p>
            <a:pPr algn="l" marL="580423" indent="-290212" lvl="1">
              <a:lnSpc>
                <a:spcPts val="3763"/>
              </a:lnSpc>
              <a:spcBef>
                <a:spcPct val="0"/>
              </a:spcBef>
              <a:buFont typeface="Arial"/>
              <a:buChar char="•"/>
            </a:pPr>
            <a:r>
              <a:rPr lang="en-US" sz="2688">
                <a:solidFill>
                  <a:srgbClr val="FFFFFF"/>
                </a:solidFill>
                <a:latin typeface="TT Mussels"/>
                <a:ea typeface="TT Mussels"/>
                <a:cs typeface="TT Mussels"/>
                <a:sym typeface="TT Mussels"/>
              </a:rPr>
              <a:t>K-Fold cross-validation kullanarak modelin genellenebilirliği artırılır.</a:t>
            </a:r>
          </a:p>
          <a:p>
            <a:pPr algn="l" marL="580423" indent="-290212" lvl="1">
              <a:lnSpc>
                <a:spcPts val="3763"/>
              </a:lnSpc>
              <a:spcBef>
                <a:spcPct val="0"/>
              </a:spcBef>
              <a:buFont typeface="Arial"/>
              <a:buChar char="•"/>
            </a:pPr>
            <a:r>
              <a:rPr lang="en-US" sz="2688">
                <a:solidFill>
                  <a:srgbClr val="FFFFFF"/>
                </a:solidFill>
                <a:latin typeface="TT Mussels"/>
                <a:ea typeface="TT Mussels"/>
                <a:cs typeface="TT Mussels"/>
                <a:sym typeface="TT Mussels"/>
              </a:rPr>
              <a:t>Ridge / Lasso regresyon gibi regularization yöntemleriyle aşırı öğrenme engellenebilir.</a:t>
            </a:r>
          </a:p>
          <a:p>
            <a:pPr algn="l">
              <a:lnSpc>
                <a:spcPts val="3763"/>
              </a:lnSpc>
              <a:spcBef>
                <a:spcPct val="0"/>
              </a:spcBef>
            </a:pPr>
            <a:r>
              <a:rPr lang="en-US" sz="2688">
                <a:solidFill>
                  <a:srgbClr val="FFFFFF"/>
                </a:solidFill>
                <a:latin typeface="TT Mussels"/>
                <a:ea typeface="TT Mussels"/>
                <a:cs typeface="TT Mussels"/>
                <a:sym typeface="TT Mussels"/>
              </a:rPr>
              <a:t> </a:t>
            </a:r>
            <a:r>
              <a:rPr lang="en-US" sz="2688">
                <a:solidFill>
                  <a:srgbClr val="FFFFFF"/>
                </a:solidFill>
                <a:latin typeface="TT Mussels"/>
                <a:ea typeface="TT Mussels"/>
                <a:cs typeface="TT Mussels"/>
                <a:sym typeface="TT Mussels"/>
              </a:rPr>
              <a:t>8. Veri Setini Genişlet</a:t>
            </a:r>
          </a:p>
          <a:p>
            <a:pPr algn="l">
              <a:lnSpc>
                <a:spcPts val="3763"/>
              </a:lnSpc>
              <a:spcBef>
                <a:spcPct val="0"/>
              </a:spcBef>
            </a:pPr>
            <a:r>
              <a:rPr lang="en-US" sz="2688">
                <a:solidFill>
                  <a:srgbClr val="FFFFFF"/>
                </a:solidFill>
                <a:latin typeface="TT Mussels"/>
                <a:ea typeface="TT Mussels"/>
                <a:cs typeface="TT Mussels"/>
                <a:sym typeface="TT Mussels"/>
              </a:rPr>
              <a:t> Eğer mümkünse IMDb Top 250 yerine Top 500–1000 filmlik bir veri setiyle çalışmak modeli daha iyi eğitir.</a:t>
            </a:r>
          </a:p>
          <a:p>
            <a:pPr algn="l">
              <a:lnSpc>
                <a:spcPts val="3763"/>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sp>
        <p:nvSpPr>
          <p:cNvPr name="TextBox 3" id="3"/>
          <p:cNvSpPr txBox="true"/>
          <p:nvPr/>
        </p:nvSpPr>
        <p:spPr>
          <a:xfrm rot="0">
            <a:off x="3956387" y="3836523"/>
            <a:ext cx="10375226" cy="688442"/>
          </a:xfrm>
          <a:prstGeom prst="rect">
            <a:avLst/>
          </a:prstGeom>
        </p:spPr>
        <p:txBody>
          <a:bodyPr anchor="t" rtlCol="false" tIns="0" lIns="0" bIns="0" rIns="0">
            <a:spAutoFit/>
          </a:bodyPr>
          <a:lstStyle/>
          <a:p>
            <a:pPr algn="ctr">
              <a:lnSpc>
                <a:spcPts val="5629"/>
              </a:lnSpc>
              <a:spcBef>
                <a:spcPct val="0"/>
              </a:spcBef>
            </a:pPr>
            <a:r>
              <a:rPr lang="en-US" sz="4020">
                <a:solidFill>
                  <a:srgbClr val="FFFFFF"/>
                </a:solidFill>
                <a:latin typeface="TT Mussels"/>
                <a:ea typeface="TT Mussels"/>
                <a:cs typeface="TT Mussels"/>
                <a:sym typeface="TT Mussels"/>
              </a:rPr>
              <a:t>https://github.com/RamazanOzgar/VeriBilimiProje</a:t>
            </a:r>
          </a:p>
        </p:txBody>
      </p:sp>
      <p:sp>
        <p:nvSpPr>
          <p:cNvPr name="TextBox 4" id="4"/>
          <p:cNvSpPr txBox="true"/>
          <p:nvPr/>
        </p:nvSpPr>
        <p:spPr>
          <a:xfrm rot="0">
            <a:off x="817083" y="6998983"/>
            <a:ext cx="16653835" cy="563347"/>
          </a:xfrm>
          <a:prstGeom prst="rect">
            <a:avLst/>
          </a:prstGeom>
        </p:spPr>
        <p:txBody>
          <a:bodyPr anchor="t" rtlCol="false" tIns="0" lIns="0" bIns="0" rIns="0">
            <a:spAutoFit/>
          </a:bodyPr>
          <a:lstStyle/>
          <a:p>
            <a:pPr algn="ctr">
              <a:lnSpc>
                <a:spcPts val="4649"/>
              </a:lnSpc>
              <a:spcBef>
                <a:spcPct val="0"/>
              </a:spcBef>
            </a:pPr>
            <a:r>
              <a:rPr lang="en-US" sz="3320">
                <a:solidFill>
                  <a:srgbClr val="FFFFFF"/>
                </a:solidFill>
                <a:latin typeface="TT Mussels"/>
                <a:ea typeface="TT Mussels"/>
                <a:cs typeface="TT Mussels"/>
                <a:sym typeface="TT Mussels"/>
              </a:rPr>
              <a:t>https://www.canva.com/design/DAGokiomFDo/54ac59CwQs2pUakdZm6gUQ/edit</a:t>
            </a:r>
          </a:p>
        </p:txBody>
      </p:sp>
      <p:sp>
        <p:nvSpPr>
          <p:cNvPr name="TextBox 5" id="5"/>
          <p:cNvSpPr txBox="true"/>
          <p:nvPr/>
        </p:nvSpPr>
        <p:spPr>
          <a:xfrm rot="0">
            <a:off x="3535746" y="1428750"/>
            <a:ext cx="10580661" cy="1870457"/>
          </a:xfrm>
          <a:prstGeom prst="rect">
            <a:avLst/>
          </a:prstGeom>
        </p:spPr>
        <p:txBody>
          <a:bodyPr anchor="t" rtlCol="false" tIns="0" lIns="0" bIns="0" rIns="0">
            <a:spAutoFit/>
          </a:bodyPr>
          <a:lstStyle/>
          <a:p>
            <a:pPr algn="ctr" marL="0" indent="0" lvl="0">
              <a:lnSpc>
                <a:spcPts val="13721"/>
              </a:lnSpc>
              <a:spcBef>
                <a:spcPct val="0"/>
              </a:spcBef>
            </a:pPr>
            <a:r>
              <a:rPr lang="en-US" sz="14915" spc="-313">
                <a:solidFill>
                  <a:srgbClr val="FF4444"/>
                </a:solidFill>
                <a:latin typeface="AC Compacta"/>
                <a:ea typeface="AC Compacta"/>
                <a:cs typeface="AC Compacta"/>
                <a:sym typeface="AC Compacta"/>
              </a:rPr>
              <a:t>PROJE YOLU</a:t>
            </a:r>
          </a:p>
        </p:txBody>
      </p:sp>
      <p:sp>
        <p:nvSpPr>
          <p:cNvPr name="TextBox 6" id="6"/>
          <p:cNvSpPr txBox="true"/>
          <p:nvPr/>
        </p:nvSpPr>
        <p:spPr>
          <a:xfrm rot="0">
            <a:off x="3853670" y="4925016"/>
            <a:ext cx="10580661" cy="1870457"/>
          </a:xfrm>
          <a:prstGeom prst="rect">
            <a:avLst/>
          </a:prstGeom>
        </p:spPr>
        <p:txBody>
          <a:bodyPr anchor="t" rtlCol="false" tIns="0" lIns="0" bIns="0" rIns="0">
            <a:spAutoFit/>
          </a:bodyPr>
          <a:lstStyle/>
          <a:p>
            <a:pPr algn="ctr" marL="0" indent="0" lvl="0">
              <a:lnSpc>
                <a:spcPts val="13721"/>
              </a:lnSpc>
              <a:spcBef>
                <a:spcPct val="0"/>
              </a:spcBef>
            </a:pPr>
            <a:r>
              <a:rPr lang="en-US" sz="14915" spc="-313">
                <a:solidFill>
                  <a:srgbClr val="FF4444"/>
                </a:solidFill>
                <a:latin typeface="AC Compacta"/>
                <a:ea typeface="AC Compacta"/>
                <a:cs typeface="AC Compacta"/>
                <a:sym typeface="AC Compacta"/>
              </a:rPr>
              <a:t>SUNUM YOLU</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sp>
        <p:nvSpPr>
          <p:cNvPr name="TextBox 3" id="3"/>
          <p:cNvSpPr txBox="true"/>
          <p:nvPr/>
        </p:nvSpPr>
        <p:spPr>
          <a:xfrm rot="0">
            <a:off x="242175" y="3473481"/>
            <a:ext cx="17803651" cy="3153740"/>
          </a:xfrm>
          <a:prstGeom prst="rect">
            <a:avLst/>
          </a:prstGeom>
        </p:spPr>
        <p:txBody>
          <a:bodyPr anchor="t" rtlCol="false" tIns="0" lIns="0" bIns="0" rIns="0">
            <a:spAutoFit/>
          </a:bodyPr>
          <a:lstStyle/>
          <a:p>
            <a:pPr algn="ctr" marL="0" indent="0" lvl="0">
              <a:lnSpc>
                <a:spcPts val="23089"/>
              </a:lnSpc>
              <a:spcBef>
                <a:spcPct val="0"/>
              </a:spcBef>
            </a:pPr>
            <a:r>
              <a:rPr lang="en-US" sz="25096" spc="-527">
                <a:solidFill>
                  <a:srgbClr val="FF4444"/>
                </a:solidFill>
                <a:latin typeface="AC Compacta"/>
                <a:ea typeface="AC Compacta"/>
                <a:cs typeface="AC Compacta"/>
                <a:sym typeface="AC Compacta"/>
              </a:rPr>
              <a:t>TESEKKURLER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27312" y="0"/>
            <a:ext cx="18615312" cy="10577729"/>
            <a:chOff x="0" y="0"/>
            <a:chExt cx="24820415" cy="14103639"/>
          </a:xfrm>
        </p:grpSpPr>
        <p:pic>
          <p:nvPicPr>
            <p:cNvPr name="Picture 3" id="3" descr="a black and white photo of a person holding a crystal ball"/>
            <p:cNvPicPr>
              <a:picLocks noChangeAspect="true"/>
            </p:cNvPicPr>
            <p:nvPr/>
          </p:nvPicPr>
          <p:blipFill>
            <a:blip r:embed="rId2"/>
            <a:srcRect l="0" t="12113" r="0" b="50028"/>
            <a:stretch>
              <a:fillRect/>
            </a:stretch>
          </p:blipFill>
          <p:spPr>
            <a:xfrm flipH="false" flipV="false">
              <a:off x="0" y="0"/>
              <a:ext cx="24820415" cy="14103639"/>
            </a:xfrm>
            <a:prstGeom prst="rect">
              <a:avLst/>
            </a:prstGeom>
          </p:spPr>
        </p:pic>
      </p:grpSp>
      <p:grpSp>
        <p:nvGrpSpPr>
          <p:cNvPr name="Group 4" id="4"/>
          <p:cNvGrpSpPr/>
          <p:nvPr/>
        </p:nvGrpSpPr>
        <p:grpSpPr>
          <a:xfrm rot="0">
            <a:off x="-571500" y="-381000"/>
            <a:ext cx="19431000" cy="4286250"/>
            <a:chOff x="0" y="0"/>
            <a:chExt cx="5117630" cy="1128889"/>
          </a:xfrm>
        </p:grpSpPr>
        <p:sp>
          <p:nvSpPr>
            <p:cNvPr name="Freeform 5" id="5">
              <a:extLst>
                <a:ext uri="{C183D7F6-B498-43B3-948B-1728B52AA6E4}">
                  <adec:decorative xmlns:adec="http://schemas.microsoft.com/office/drawing/2017/decorative" val="1"/>
                </a:ext>
              </a:extLst>
            </p:cNvPr>
            <p:cNvSpPr/>
            <p:nvPr/>
          </p:nvSpPr>
          <p:spPr>
            <a:xfrm flipH="false" flipV="false" rot="0">
              <a:off x="0" y="0"/>
              <a:ext cx="5117629" cy="1128889"/>
            </a:xfrm>
            <a:custGeom>
              <a:avLst/>
              <a:gdLst/>
              <a:ahLst/>
              <a:cxnLst/>
              <a:rect r="r" b="b" t="t" l="l"/>
              <a:pathLst>
                <a:path h="1128889" w="5117629">
                  <a:moveTo>
                    <a:pt x="0" y="0"/>
                  </a:moveTo>
                  <a:lnTo>
                    <a:pt x="5117629" y="0"/>
                  </a:lnTo>
                  <a:lnTo>
                    <a:pt x="5117629" y="1128889"/>
                  </a:lnTo>
                  <a:lnTo>
                    <a:pt x="0" y="1128889"/>
                  </a:lnTo>
                  <a:close/>
                </a:path>
              </a:pathLst>
            </a:custGeom>
            <a:solidFill>
              <a:srgbClr val="000000">
                <a:alpha val="0"/>
              </a:srgbClr>
            </a:solidFill>
          </p:spPr>
        </p:sp>
        <p:sp>
          <p:nvSpPr>
            <p:cNvPr name="TextBox 6" id="6"/>
            <p:cNvSpPr txBox="true"/>
            <p:nvPr/>
          </p:nvSpPr>
          <p:spPr>
            <a:xfrm>
              <a:off x="0" y="-57150"/>
              <a:ext cx="5117630" cy="1186039"/>
            </a:xfrm>
            <a:prstGeom prst="rect">
              <a:avLst/>
            </a:prstGeom>
          </p:spPr>
          <p:txBody>
            <a:bodyPr anchor="ctr" rtlCol="false" tIns="50800" lIns="50800" bIns="50800" rIns="50800"/>
            <a:lstStyle/>
            <a:p>
              <a:pPr algn="ctr">
                <a:lnSpc>
                  <a:spcPts val="3109"/>
                </a:lnSpc>
              </a:pPr>
            </a:p>
          </p:txBody>
        </p:sp>
      </p:grpSp>
      <p:sp>
        <p:nvSpPr>
          <p:cNvPr name="TextBox 7" id="7"/>
          <p:cNvSpPr txBox="true"/>
          <p:nvPr/>
        </p:nvSpPr>
        <p:spPr>
          <a:xfrm rot="0">
            <a:off x="2341541" y="514350"/>
            <a:ext cx="13604917" cy="2405133"/>
          </a:xfrm>
          <a:prstGeom prst="rect">
            <a:avLst/>
          </a:prstGeom>
        </p:spPr>
        <p:txBody>
          <a:bodyPr anchor="t" rtlCol="false" tIns="0" lIns="0" bIns="0" rIns="0">
            <a:spAutoFit/>
          </a:bodyPr>
          <a:lstStyle/>
          <a:p>
            <a:pPr algn="ctr" marL="0" indent="0" lvl="0">
              <a:lnSpc>
                <a:spcPts val="17643"/>
              </a:lnSpc>
              <a:spcBef>
                <a:spcPct val="0"/>
              </a:spcBef>
            </a:pPr>
            <a:r>
              <a:rPr lang="en-US" sz="19178" spc="-402">
                <a:solidFill>
                  <a:srgbClr val="FF4444"/>
                </a:solidFill>
                <a:latin typeface="AC Compacta"/>
                <a:ea typeface="AC Compacta"/>
                <a:cs typeface="AC Compacta"/>
                <a:sym typeface="AC Compacta"/>
              </a:rPr>
              <a:t>VERI TOPLAMA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grpSp>
        <p:nvGrpSpPr>
          <p:cNvPr name="Group 3" id="3"/>
          <p:cNvGrpSpPr/>
          <p:nvPr/>
        </p:nvGrpSpPr>
        <p:grpSpPr>
          <a:xfrm rot="0">
            <a:off x="1028700" y="1028700"/>
            <a:ext cx="16230600" cy="8172537"/>
            <a:chOff x="0" y="0"/>
            <a:chExt cx="4274726" cy="2152438"/>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4274726" cy="2152438"/>
            </a:xfrm>
            <a:custGeom>
              <a:avLst/>
              <a:gdLst/>
              <a:ahLst/>
              <a:cxnLst/>
              <a:rect r="r" b="b" t="t" l="l"/>
              <a:pathLst>
                <a:path h="2152438" w="4274726">
                  <a:moveTo>
                    <a:pt x="0" y="0"/>
                  </a:moveTo>
                  <a:lnTo>
                    <a:pt x="4274726" y="0"/>
                  </a:lnTo>
                  <a:lnTo>
                    <a:pt x="4274726" y="2152438"/>
                  </a:lnTo>
                  <a:lnTo>
                    <a:pt x="0" y="2152438"/>
                  </a:lnTo>
                  <a:close/>
                </a:path>
              </a:pathLst>
            </a:custGeom>
            <a:solidFill>
              <a:srgbClr val="000000"/>
            </a:solidFill>
          </p:spPr>
        </p:sp>
        <p:sp>
          <p:nvSpPr>
            <p:cNvPr name="TextBox 5" id="5"/>
            <p:cNvSpPr txBox="true"/>
            <p:nvPr/>
          </p:nvSpPr>
          <p:spPr>
            <a:xfrm>
              <a:off x="0" y="-57150"/>
              <a:ext cx="4274726" cy="2209588"/>
            </a:xfrm>
            <a:prstGeom prst="rect">
              <a:avLst/>
            </a:prstGeom>
          </p:spPr>
          <p:txBody>
            <a:bodyPr anchor="ctr" rtlCol="false" tIns="50800" lIns="50800" bIns="50800" rIns="50800"/>
            <a:lstStyle/>
            <a:p>
              <a:pPr algn="ctr">
                <a:lnSpc>
                  <a:spcPts val="3109"/>
                </a:lnSpc>
              </a:pPr>
            </a:p>
          </p:txBody>
        </p:sp>
      </p:grpSp>
      <p:sp>
        <p:nvSpPr>
          <p:cNvPr name="TextBox 6" id="6"/>
          <p:cNvSpPr txBox="true"/>
          <p:nvPr/>
        </p:nvSpPr>
        <p:spPr>
          <a:xfrm rot="0">
            <a:off x="1715482" y="6879544"/>
            <a:ext cx="13108213" cy="1695450"/>
          </a:xfrm>
          <a:prstGeom prst="rect">
            <a:avLst/>
          </a:prstGeom>
        </p:spPr>
        <p:txBody>
          <a:bodyPr anchor="t" rtlCol="false" tIns="0" lIns="0" bIns="0" rIns="0">
            <a:spAutoFit/>
          </a:bodyPr>
          <a:lstStyle/>
          <a:p>
            <a:pPr algn="l" marL="0" indent="0" lvl="0">
              <a:lnSpc>
                <a:spcPts val="3359"/>
              </a:lnSpc>
              <a:spcBef>
                <a:spcPct val="0"/>
              </a:spcBef>
            </a:pPr>
            <a:r>
              <a:rPr lang="en-US" sz="2799" spc="27">
                <a:solidFill>
                  <a:srgbClr val="FFFFFF">
                    <a:alpha val="81961"/>
                  </a:srgbClr>
                </a:solidFill>
                <a:latin typeface="TT Mussels"/>
                <a:ea typeface="TT Mussels"/>
                <a:cs typeface="TT Mussels"/>
                <a:sym typeface="TT Mussels"/>
              </a:rPr>
              <a:t> Burada yazdığımız kod bloklarıyla almak istediğimiz imdb puanı en yüksek 250 filmi alabileceğimiz sitelerin veri çekmeye uygun olup olmadığını test ettik. imdb.com 403 kodunu vererek veri çekmeye uygun olmadığını gösterdi. Biz de alternatif olarak hdfilmcehennemi’ni test ettik ve 200 kodunu verdi. Verilerimizi bu site üzerinden çektik.</a:t>
            </a:r>
          </a:p>
        </p:txBody>
      </p:sp>
      <p:sp>
        <p:nvSpPr>
          <p:cNvPr name="Freeform 7" id="7"/>
          <p:cNvSpPr/>
          <p:nvPr/>
        </p:nvSpPr>
        <p:spPr>
          <a:xfrm flipH="false" flipV="false" rot="0">
            <a:off x="2618959" y="3314028"/>
            <a:ext cx="11301259" cy="2895948"/>
          </a:xfrm>
          <a:custGeom>
            <a:avLst/>
            <a:gdLst/>
            <a:ahLst/>
            <a:cxnLst/>
            <a:rect r="r" b="b" t="t" l="l"/>
            <a:pathLst>
              <a:path h="2895948" w="11301259">
                <a:moveTo>
                  <a:pt x="0" y="0"/>
                </a:moveTo>
                <a:lnTo>
                  <a:pt x="11301259" y="0"/>
                </a:lnTo>
                <a:lnTo>
                  <a:pt x="11301259" y="2895948"/>
                </a:lnTo>
                <a:lnTo>
                  <a:pt x="0" y="2895948"/>
                </a:lnTo>
                <a:lnTo>
                  <a:pt x="0" y="0"/>
                </a:lnTo>
                <a:close/>
              </a:path>
            </a:pathLst>
          </a:custGeom>
          <a:blipFill>
            <a:blip r:embed="rId3"/>
            <a:stretch>
              <a:fillRect l="0" t="0" r="0" b="0"/>
            </a:stretch>
          </a:blipFill>
        </p:spPr>
      </p:sp>
      <p:sp>
        <p:nvSpPr>
          <p:cNvPr name="TextBox 8" id="8"/>
          <p:cNvSpPr txBox="true"/>
          <p:nvPr/>
        </p:nvSpPr>
        <p:spPr>
          <a:xfrm rot="0">
            <a:off x="2174999" y="1570474"/>
            <a:ext cx="12189178" cy="1394846"/>
          </a:xfrm>
          <a:prstGeom prst="rect">
            <a:avLst/>
          </a:prstGeom>
        </p:spPr>
        <p:txBody>
          <a:bodyPr anchor="t" rtlCol="false" tIns="0" lIns="0" bIns="0" rIns="0">
            <a:spAutoFit/>
          </a:bodyPr>
          <a:lstStyle/>
          <a:p>
            <a:pPr algn="l" marL="0" indent="0" lvl="0">
              <a:lnSpc>
                <a:spcPts val="10212"/>
              </a:lnSpc>
              <a:spcBef>
                <a:spcPct val="0"/>
              </a:spcBef>
            </a:pPr>
            <a:r>
              <a:rPr lang="en-US" sz="11100" spc="-233">
                <a:solidFill>
                  <a:srgbClr val="FF4444"/>
                </a:solidFill>
                <a:latin typeface="AC Compacta"/>
                <a:ea typeface="AC Compacta"/>
                <a:cs typeface="AC Compacta"/>
                <a:sym typeface="AC Compacta"/>
              </a:rPr>
              <a:t>FILM VERILERININ ELDE EDILMESI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sp>
        <p:nvSpPr>
          <p:cNvPr name="Freeform 3" id="3"/>
          <p:cNvSpPr/>
          <p:nvPr/>
        </p:nvSpPr>
        <p:spPr>
          <a:xfrm flipH="false" flipV="false" rot="0">
            <a:off x="3849585" y="6637538"/>
            <a:ext cx="10588829" cy="3649462"/>
          </a:xfrm>
          <a:custGeom>
            <a:avLst/>
            <a:gdLst/>
            <a:ahLst/>
            <a:cxnLst/>
            <a:rect r="r" b="b" t="t" l="l"/>
            <a:pathLst>
              <a:path h="3649462" w="10588829">
                <a:moveTo>
                  <a:pt x="0" y="0"/>
                </a:moveTo>
                <a:lnTo>
                  <a:pt x="10588830" y="0"/>
                </a:lnTo>
                <a:lnTo>
                  <a:pt x="10588830" y="3649462"/>
                </a:lnTo>
                <a:lnTo>
                  <a:pt x="0" y="3649462"/>
                </a:lnTo>
                <a:lnTo>
                  <a:pt x="0" y="0"/>
                </a:lnTo>
                <a:close/>
              </a:path>
            </a:pathLst>
          </a:custGeom>
          <a:blipFill>
            <a:blip r:embed="rId3"/>
            <a:stretch>
              <a:fillRect l="0" t="0" r="-5820" b="0"/>
            </a:stretch>
          </a:blipFill>
        </p:spPr>
      </p:sp>
      <p:sp>
        <p:nvSpPr>
          <p:cNvPr name="Freeform 4" id="4"/>
          <p:cNvSpPr/>
          <p:nvPr/>
        </p:nvSpPr>
        <p:spPr>
          <a:xfrm flipH="false" flipV="false" rot="0">
            <a:off x="3849585" y="267516"/>
            <a:ext cx="10588829" cy="6300353"/>
          </a:xfrm>
          <a:custGeom>
            <a:avLst/>
            <a:gdLst/>
            <a:ahLst/>
            <a:cxnLst/>
            <a:rect r="r" b="b" t="t" l="l"/>
            <a:pathLst>
              <a:path h="6300353" w="10588829">
                <a:moveTo>
                  <a:pt x="0" y="0"/>
                </a:moveTo>
                <a:lnTo>
                  <a:pt x="10588830" y="0"/>
                </a:lnTo>
                <a:lnTo>
                  <a:pt x="10588830" y="6300354"/>
                </a:lnTo>
                <a:lnTo>
                  <a:pt x="0" y="6300354"/>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sp>
        <p:nvSpPr>
          <p:cNvPr name="Freeform 3" id="3"/>
          <p:cNvSpPr/>
          <p:nvPr/>
        </p:nvSpPr>
        <p:spPr>
          <a:xfrm flipH="false" flipV="false" rot="0">
            <a:off x="0" y="0"/>
            <a:ext cx="6301335" cy="6356958"/>
          </a:xfrm>
          <a:custGeom>
            <a:avLst/>
            <a:gdLst/>
            <a:ahLst/>
            <a:cxnLst/>
            <a:rect r="r" b="b" t="t" l="l"/>
            <a:pathLst>
              <a:path h="6356958" w="6301335">
                <a:moveTo>
                  <a:pt x="0" y="0"/>
                </a:moveTo>
                <a:lnTo>
                  <a:pt x="6301335" y="0"/>
                </a:lnTo>
                <a:lnTo>
                  <a:pt x="6301335" y="6356958"/>
                </a:lnTo>
                <a:lnTo>
                  <a:pt x="0" y="6356958"/>
                </a:lnTo>
                <a:lnTo>
                  <a:pt x="0" y="0"/>
                </a:lnTo>
                <a:close/>
              </a:path>
            </a:pathLst>
          </a:custGeom>
          <a:blipFill>
            <a:blip r:embed="rId3"/>
            <a:stretch>
              <a:fillRect l="0" t="0" r="0" b="0"/>
            </a:stretch>
          </a:blipFill>
        </p:spPr>
      </p:sp>
      <p:sp>
        <p:nvSpPr>
          <p:cNvPr name="Freeform 4" id="4"/>
          <p:cNvSpPr/>
          <p:nvPr/>
        </p:nvSpPr>
        <p:spPr>
          <a:xfrm flipH="false" flipV="false" rot="0">
            <a:off x="3579815" y="4869899"/>
            <a:ext cx="14562842" cy="3586100"/>
          </a:xfrm>
          <a:custGeom>
            <a:avLst/>
            <a:gdLst/>
            <a:ahLst/>
            <a:cxnLst/>
            <a:rect r="r" b="b" t="t" l="l"/>
            <a:pathLst>
              <a:path h="3586100" w="14562842">
                <a:moveTo>
                  <a:pt x="0" y="0"/>
                </a:moveTo>
                <a:lnTo>
                  <a:pt x="14562842" y="0"/>
                </a:lnTo>
                <a:lnTo>
                  <a:pt x="14562842" y="3586100"/>
                </a:lnTo>
                <a:lnTo>
                  <a:pt x="0" y="3586100"/>
                </a:lnTo>
                <a:lnTo>
                  <a:pt x="0" y="0"/>
                </a:lnTo>
                <a:close/>
              </a:path>
            </a:pathLst>
          </a:custGeom>
          <a:blipFill>
            <a:blip r:embed="rId4"/>
            <a:stretch>
              <a:fillRect l="0" t="0" r="0" b="0"/>
            </a:stretch>
          </a:blipFill>
        </p:spPr>
      </p:sp>
      <p:sp>
        <p:nvSpPr>
          <p:cNvPr name="TextBox 5" id="5"/>
          <p:cNvSpPr txBox="true"/>
          <p:nvPr/>
        </p:nvSpPr>
        <p:spPr>
          <a:xfrm rot="0">
            <a:off x="8238301" y="298184"/>
            <a:ext cx="10625751" cy="3618151"/>
          </a:xfrm>
          <a:prstGeom prst="rect">
            <a:avLst/>
          </a:prstGeom>
        </p:spPr>
        <p:txBody>
          <a:bodyPr anchor="t" rtlCol="false" tIns="0" lIns="0" bIns="0" rIns="0">
            <a:spAutoFit/>
          </a:bodyPr>
          <a:lstStyle/>
          <a:p>
            <a:pPr algn="ctr">
              <a:lnSpc>
                <a:spcPts val="13780"/>
              </a:lnSpc>
            </a:pPr>
            <a:r>
              <a:rPr lang="en-US" sz="14978" spc="-314">
                <a:solidFill>
                  <a:srgbClr val="FF4444"/>
                </a:solidFill>
                <a:latin typeface="AC Compacta"/>
                <a:ea typeface="AC Compacta"/>
                <a:cs typeface="AC Compacta"/>
                <a:sym typeface="AC Compacta"/>
              </a:rPr>
              <a:t>ILK BAKIS VE </a:t>
            </a:r>
          </a:p>
          <a:p>
            <a:pPr algn="ctr" marL="0" indent="0" lvl="0">
              <a:lnSpc>
                <a:spcPts val="13780"/>
              </a:lnSpc>
              <a:spcBef>
                <a:spcPct val="0"/>
              </a:spcBef>
            </a:pPr>
            <a:r>
              <a:rPr lang="en-US" sz="14978" spc="-314">
                <a:solidFill>
                  <a:srgbClr val="FF4444"/>
                </a:solidFill>
                <a:latin typeface="AC Compacta"/>
                <a:ea typeface="AC Compacta"/>
                <a:cs typeface="AC Compacta"/>
                <a:sym typeface="AC Compacta"/>
              </a:rPr>
              <a:t>VERI TEMIZLEME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sp>
        <p:nvSpPr>
          <p:cNvPr name="Freeform 3" id="3"/>
          <p:cNvSpPr/>
          <p:nvPr/>
        </p:nvSpPr>
        <p:spPr>
          <a:xfrm flipH="false" flipV="false" rot="0">
            <a:off x="708865" y="169061"/>
            <a:ext cx="6419830" cy="6472084"/>
          </a:xfrm>
          <a:custGeom>
            <a:avLst/>
            <a:gdLst/>
            <a:ahLst/>
            <a:cxnLst/>
            <a:rect r="r" b="b" t="t" l="l"/>
            <a:pathLst>
              <a:path h="6472084" w="6419830">
                <a:moveTo>
                  <a:pt x="0" y="0"/>
                </a:moveTo>
                <a:lnTo>
                  <a:pt x="6419829" y="0"/>
                </a:lnTo>
                <a:lnTo>
                  <a:pt x="6419829" y="6472084"/>
                </a:lnTo>
                <a:lnTo>
                  <a:pt x="0" y="6472084"/>
                </a:lnTo>
                <a:lnTo>
                  <a:pt x="0" y="0"/>
                </a:lnTo>
                <a:close/>
              </a:path>
            </a:pathLst>
          </a:custGeom>
          <a:blipFill>
            <a:blip r:embed="rId3"/>
            <a:stretch>
              <a:fillRect l="0" t="0" r="0" b="0"/>
            </a:stretch>
          </a:blipFill>
        </p:spPr>
      </p:sp>
      <p:sp>
        <p:nvSpPr>
          <p:cNvPr name="Freeform 4" id="4"/>
          <p:cNvSpPr/>
          <p:nvPr/>
        </p:nvSpPr>
        <p:spPr>
          <a:xfrm flipH="false" flipV="false" rot="0">
            <a:off x="9763457" y="166106"/>
            <a:ext cx="8524543" cy="6475039"/>
          </a:xfrm>
          <a:custGeom>
            <a:avLst/>
            <a:gdLst/>
            <a:ahLst/>
            <a:cxnLst/>
            <a:rect r="r" b="b" t="t" l="l"/>
            <a:pathLst>
              <a:path h="6475039" w="8524543">
                <a:moveTo>
                  <a:pt x="0" y="0"/>
                </a:moveTo>
                <a:lnTo>
                  <a:pt x="8524543" y="0"/>
                </a:lnTo>
                <a:lnTo>
                  <a:pt x="8524543" y="6475039"/>
                </a:lnTo>
                <a:lnTo>
                  <a:pt x="0" y="6475039"/>
                </a:lnTo>
                <a:lnTo>
                  <a:pt x="0" y="0"/>
                </a:lnTo>
                <a:close/>
              </a:path>
            </a:pathLst>
          </a:custGeom>
          <a:blipFill>
            <a:blip r:embed="rId4"/>
            <a:stretch>
              <a:fillRect l="0" t="0" r="0" b="-8337"/>
            </a:stretch>
          </a:blipFill>
        </p:spPr>
      </p:sp>
      <p:sp>
        <p:nvSpPr>
          <p:cNvPr name="Freeform 5" id="5"/>
          <p:cNvSpPr/>
          <p:nvPr/>
        </p:nvSpPr>
        <p:spPr>
          <a:xfrm flipH="false" flipV="false" rot="0">
            <a:off x="2724470" y="6461238"/>
            <a:ext cx="11301259" cy="2797062"/>
          </a:xfrm>
          <a:custGeom>
            <a:avLst/>
            <a:gdLst/>
            <a:ahLst/>
            <a:cxnLst/>
            <a:rect r="r" b="b" t="t" l="l"/>
            <a:pathLst>
              <a:path h="2797062" w="11301259">
                <a:moveTo>
                  <a:pt x="0" y="0"/>
                </a:moveTo>
                <a:lnTo>
                  <a:pt x="11301259" y="0"/>
                </a:lnTo>
                <a:lnTo>
                  <a:pt x="11301259" y="2797062"/>
                </a:lnTo>
                <a:lnTo>
                  <a:pt x="0" y="2797062"/>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sp>
        <p:nvSpPr>
          <p:cNvPr name="Freeform 3" id="3"/>
          <p:cNvSpPr/>
          <p:nvPr/>
        </p:nvSpPr>
        <p:spPr>
          <a:xfrm flipH="false" flipV="false" rot="0">
            <a:off x="3733248" y="0"/>
            <a:ext cx="10821503" cy="5143500"/>
          </a:xfrm>
          <a:custGeom>
            <a:avLst/>
            <a:gdLst/>
            <a:ahLst/>
            <a:cxnLst/>
            <a:rect r="r" b="b" t="t" l="l"/>
            <a:pathLst>
              <a:path h="5143500" w="10821503">
                <a:moveTo>
                  <a:pt x="0" y="0"/>
                </a:moveTo>
                <a:lnTo>
                  <a:pt x="10821504" y="0"/>
                </a:lnTo>
                <a:lnTo>
                  <a:pt x="10821504" y="5143500"/>
                </a:lnTo>
                <a:lnTo>
                  <a:pt x="0" y="5143500"/>
                </a:lnTo>
                <a:lnTo>
                  <a:pt x="0" y="0"/>
                </a:lnTo>
                <a:close/>
              </a:path>
            </a:pathLst>
          </a:custGeom>
          <a:blipFill>
            <a:blip r:embed="rId3"/>
            <a:stretch>
              <a:fillRect l="0" t="0" r="0" b="0"/>
            </a:stretch>
          </a:blipFill>
        </p:spPr>
      </p:sp>
      <p:sp>
        <p:nvSpPr>
          <p:cNvPr name="Freeform 4" id="4"/>
          <p:cNvSpPr/>
          <p:nvPr/>
        </p:nvSpPr>
        <p:spPr>
          <a:xfrm flipH="false" flipV="false" rot="0">
            <a:off x="3493371" y="5143500"/>
            <a:ext cx="11301259" cy="3902726"/>
          </a:xfrm>
          <a:custGeom>
            <a:avLst/>
            <a:gdLst/>
            <a:ahLst/>
            <a:cxnLst/>
            <a:rect r="r" b="b" t="t" l="l"/>
            <a:pathLst>
              <a:path h="3902726" w="11301259">
                <a:moveTo>
                  <a:pt x="0" y="0"/>
                </a:moveTo>
                <a:lnTo>
                  <a:pt x="11301258" y="0"/>
                </a:lnTo>
                <a:lnTo>
                  <a:pt x="11301258" y="3902726"/>
                </a:lnTo>
                <a:lnTo>
                  <a:pt x="0" y="3902726"/>
                </a:lnTo>
                <a:lnTo>
                  <a:pt x="0" y="0"/>
                </a:lnTo>
                <a:close/>
              </a:path>
            </a:pathLst>
          </a:custGeom>
          <a:blipFill>
            <a:blip r:embed="rId4"/>
            <a:stretch>
              <a:fillRect l="0" t="0" r="0" b="-22344"/>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27312" y="0"/>
            <a:ext cx="18615312" cy="10577729"/>
            <a:chOff x="0" y="0"/>
            <a:chExt cx="24820415" cy="14103639"/>
          </a:xfrm>
        </p:grpSpPr>
        <p:pic>
          <p:nvPicPr>
            <p:cNvPr name="Picture 3" id="3" descr="a black and white photo of a person holding a crystal ball"/>
            <p:cNvPicPr>
              <a:picLocks noChangeAspect="true"/>
            </p:cNvPicPr>
            <p:nvPr/>
          </p:nvPicPr>
          <p:blipFill>
            <a:blip r:embed="rId2"/>
            <a:srcRect l="0" t="12113" r="0" b="50028"/>
            <a:stretch>
              <a:fillRect/>
            </a:stretch>
          </p:blipFill>
          <p:spPr>
            <a:xfrm flipH="false" flipV="false">
              <a:off x="0" y="0"/>
              <a:ext cx="24820415" cy="14103639"/>
            </a:xfrm>
            <a:prstGeom prst="rect">
              <a:avLst/>
            </a:prstGeom>
          </p:spPr>
        </p:pic>
      </p:grpSp>
      <p:grpSp>
        <p:nvGrpSpPr>
          <p:cNvPr name="Group 4" id="4"/>
          <p:cNvGrpSpPr/>
          <p:nvPr/>
        </p:nvGrpSpPr>
        <p:grpSpPr>
          <a:xfrm rot="0">
            <a:off x="-571500" y="-381000"/>
            <a:ext cx="19431000" cy="4286250"/>
            <a:chOff x="0" y="0"/>
            <a:chExt cx="5117630" cy="1128889"/>
          </a:xfrm>
        </p:grpSpPr>
        <p:sp>
          <p:nvSpPr>
            <p:cNvPr name="Freeform 5" id="5">
              <a:extLst>
                <a:ext uri="{C183D7F6-B498-43B3-948B-1728B52AA6E4}">
                  <adec:decorative xmlns:adec="http://schemas.microsoft.com/office/drawing/2017/decorative" val="1"/>
                </a:ext>
              </a:extLst>
            </p:cNvPr>
            <p:cNvSpPr/>
            <p:nvPr/>
          </p:nvSpPr>
          <p:spPr>
            <a:xfrm flipH="false" flipV="false" rot="0">
              <a:off x="0" y="0"/>
              <a:ext cx="5117629" cy="1128889"/>
            </a:xfrm>
            <a:custGeom>
              <a:avLst/>
              <a:gdLst/>
              <a:ahLst/>
              <a:cxnLst/>
              <a:rect r="r" b="b" t="t" l="l"/>
              <a:pathLst>
                <a:path h="1128889" w="5117629">
                  <a:moveTo>
                    <a:pt x="0" y="0"/>
                  </a:moveTo>
                  <a:lnTo>
                    <a:pt x="5117629" y="0"/>
                  </a:lnTo>
                  <a:lnTo>
                    <a:pt x="5117629" y="1128889"/>
                  </a:lnTo>
                  <a:lnTo>
                    <a:pt x="0" y="1128889"/>
                  </a:lnTo>
                  <a:close/>
                </a:path>
              </a:pathLst>
            </a:custGeom>
            <a:solidFill>
              <a:srgbClr val="000000">
                <a:alpha val="0"/>
              </a:srgbClr>
            </a:solidFill>
          </p:spPr>
        </p:sp>
        <p:sp>
          <p:nvSpPr>
            <p:cNvPr name="TextBox 6" id="6"/>
            <p:cNvSpPr txBox="true"/>
            <p:nvPr/>
          </p:nvSpPr>
          <p:spPr>
            <a:xfrm>
              <a:off x="0" y="-57150"/>
              <a:ext cx="5117630" cy="1186039"/>
            </a:xfrm>
            <a:prstGeom prst="rect">
              <a:avLst/>
            </a:prstGeom>
          </p:spPr>
          <p:txBody>
            <a:bodyPr anchor="ctr" rtlCol="false" tIns="50800" lIns="50800" bIns="50800" rIns="50800"/>
            <a:lstStyle/>
            <a:p>
              <a:pPr algn="ctr">
                <a:lnSpc>
                  <a:spcPts val="3109"/>
                </a:lnSpc>
              </a:pPr>
            </a:p>
          </p:txBody>
        </p:sp>
      </p:grpSp>
      <p:sp>
        <p:nvSpPr>
          <p:cNvPr name="TextBox 7" id="7"/>
          <p:cNvSpPr txBox="true"/>
          <p:nvPr/>
        </p:nvSpPr>
        <p:spPr>
          <a:xfrm rot="0">
            <a:off x="3690014" y="2813534"/>
            <a:ext cx="10580661" cy="5350712"/>
          </a:xfrm>
          <a:prstGeom prst="rect">
            <a:avLst/>
          </a:prstGeom>
        </p:spPr>
        <p:txBody>
          <a:bodyPr anchor="t" rtlCol="false" tIns="0" lIns="0" bIns="0" rIns="0">
            <a:spAutoFit/>
          </a:bodyPr>
          <a:lstStyle/>
          <a:p>
            <a:pPr algn="ctr" marL="0" indent="0" lvl="0">
              <a:lnSpc>
                <a:spcPts val="13721"/>
              </a:lnSpc>
              <a:spcBef>
                <a:spcPct val="0"/>
              </a:spcBef>
            </a:pPr>
            <a:r>
              <a:rPr lang="en-US" sz="14915" spc="-313">
                <a:solidFill>
                  <a:srgbClr val="FF4444"/>
                </a:solidFill>
                <a:latin typeface="AC Compacta"/>
                <a:ea typeface="AC Compacta"/>
                <a:cs typeface="AC Compacta"/>
                <a:sym typeface="AC Compacta"/>
              </a:rPr>
              <a:t>KULLANILAN MAKINE OGRENMESI ALGORITMASI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DAGokiomFDo</dc:identifier>
  <dcterms:modified xsi:type="dcterms:W3CDTF">2011-08-01T06:04:30Z</dcterms:modified>
  <cp:revision>1</cp:revision>
  <dc:title>Hasan can tahiroğlu - ramazan ozğar</dc:title>
</cp:coreProperties>
</file>